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Spectral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F8F6E1-858D-43C4-A294-B011A6EC9150}">
  <a:tblStyle styleId="{96F8F6E1-858D-43C4-A294-B011A6EC91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SpectralExtraBold-boldItalic.fntdata"/><Relationship Id="rId41" Type="http://schemas.openxmlformats.org/officeDocument/2006/relationships/font" Target="fonts/SpectralExtraBo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47da542ab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7da542a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47da542a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7da542a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47da542ab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7da542ab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47da542ab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7da542ab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7da542ab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7da542ab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47da542ab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7da542ab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47da542ab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7da542ab8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47da542ab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7da542ab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47da542ab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7da542ab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0c1eca5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0c1eca5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7da542a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da542a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6c5d3b1ed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c5d3b1ed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6c5d3b1ed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6c5d3b1ed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c5d3b1ed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c5d3b1ed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c5d3b1ed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c5d3b1ed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6c5d3b1ed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c5d3b1ed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c5d3b1e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c5d3b1e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6c5d3b1ed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c5d3b1ed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c5d3b1ed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c5d3b1ed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3e96a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3e96a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6c5d3b1ed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c5d3b1ed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7da542ab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da542ab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c5d3b1ed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6c5d3b1ed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6c5d3b1ed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6c5d3b1ed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6c5d3b1ed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c5d3b1ed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6c5d3b1ed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c5d3b1ed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6c5d3b1ed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6c5d3b1ed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7da542ab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da542ab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7da542ab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7da542ab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7da542ab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7da542ab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7da542ab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7da542ab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7da542ab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7da542ab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7da542ab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da542ab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177125" y="132850"/>
            <a:ext cx="5169900" cy="852300"/>
          </a:xfrm>
          <a:prstGeom prst="rect">
            <a:avLst/>
          </a:prstGeom>
          <a:noFill/>
          <a:ln>
            <a:noFill/>
          </a:ln>
          <a:effectLst>
            <a:outerShdw blurRad="57150" rotWithShape="0" algn="bl" dir="5400000" dist="19050">
              <a:srgbClr val="000000">
                <a:alpha val="7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pectral ExtraBold"/>
                <a:ea typeface="Spectral ExtraBold"/>
                <a:cs typeface="Spectral ExtraBold"/>
                <a:sym typeface="Spectral ExtraBold"/>
              </a:rPr>
              <a:t>DATA SCIENCE</a:t>
            </a:r>
            <a:endParaRPr sz="3600">
              <a:solidFill>
                <a:srgbClr val="FFFFFF"/>
              </a:solidFill>
              <a:latin typeface="Spectral ExtraBold"/>
              <a:ea typeface="Spectral ExtraBold"/>
              <a:cs typeface="Spectral ExtraBold"/>
              <a:sym typeface="Spectral ExtraBold"/>
            </a:endParaRPr>
          </a:p>
        </p:txBody>
      </p:sp>
      <p:sp>
        <p:nvSpPr>
          <p:cNvPr id="12" name="Google Shape;12;p2"/>
          <p:cNvSpPr/>
          <p:nvPr/>
        </p:nvSpPr>
        <p:spPr>
          <a:xfrm>
            <a:off x="309975" y="1749100"/>
            <a:ext cx="3830400" cy="1317300"/>
          </a:xfrm>
          <a:prstGeom prst="roundRect">
            <a:avLst>
              <a:gd fmla="val 16667" name="adj"/>
            </a:avLst>
          </a:prstGeom>
          <a:solidFill>
            <a:srgbClr val="FFFFFF">
              <a:alpha val="7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p>
        </p:txBody>
      </p:sp>
      <p:sp>
        <p:nvSpPr>
          <p:cNvPr id="13" name="Google Shape;13;p2"/>
          <p:cNvSpPr/>
          <p:nvPr/>
        </p:nvSpPr>
        <p:spPr>
          <a:xfrm>
            <a:off x="309975" y="3345925"/>
            <a:ext cx="3830400" cy="1317300"/>
          </a:xfrm>
          <a:prstGeom prst="roundRect">
            <a:avLst>
              <a:gd fmla="val 16667" name="adj"/>
            </a:avLst>
          </a:prstGeom>
          <a:solidFill>
            <a:srgbClr val="FFFFFF">
              <a:alpha val="7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CUSTOM_6">
    <p:spTree>
      <p:nvGrpSpPr>
        <p:cNvPr id="75" name="Shape 75"/>
        <p:cNvGrpSpPr/>
        <p:nvPr/>
      </p:nvGrpSpPr>
      <p:grpSpPr>
        <a:xfrm>
          <a:off x="0" y="0"/>
          <a:ext cx="0" cy="0"/>
          <a:chOff x="0" y="0"/>
          <a:chExt cx="0" cy="0"/>
        </a:xfrm>
      </p:grpSpPr>
      <p:sp>
        <p:nvSpPr>
          <p:cNvPr id="76" name="Google Shape;76;p11"/>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77" name="Google Shape;77;p11"/>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79" name="Google Shape;79;p11"/>
          <p:cNvSpPr/>
          <p:nvPr/>
        </p:nvSpPr>
        <p:spPr>
          <a:xfrm>
            <a:off x="6062925" y="3090450"/>
            <a:ext cx="25605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1"/>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1"/>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1"/>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 name="Google Shape;84;p11"/>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4">
  <p:cSld name="CUSTOM_7">
    <p:spTree>
      <p:nvGrpSpPr>
        <p:cNvPr id="85" name="Shape 85"/>
        <p:cNvGrpSpPr/>
        <p:nvPr/>
      </p:nvGrpSpPr>
      <p:grpSpPr>
        <a:xfrm>
          <a:off x="0" y="0"/>
          <a:ext cx="0" cy="0"/>
          <a:chOff x="0" y="0"/>
          <a:chExt cx="0" cy="0"/>
        </a:xfrm>
      </p:grpSpPr>
      <p:sp>
        <p:nvSpPr>
          <p:cNvPr id="86" name="Google Shape;86;p12"/>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87" name="Google Shape;87;p12"/>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89" name="Google Shape;89;p12"/>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p:nvPr/>
        </p:nvSpPr>
        <p:spPr>
          <a:xfrm>
            <a:off x="6084800" y="4002600"/>
            <a:ext cx="25386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2"/>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2"/>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1" type="tx">
  <p:cSld name="TITLE_AND_BODY">
    <p:spTree>
      <p:nvGrpSpPr>
        <p:cNvPr id="95" name="Shape 95"/>
        <p:cNvGrpSpPr/>
        <p:nvPr/>
      </p:nvGrpSpPr>
      <p:grpSpPr>
        <a:xfrm>
          <a:off x="0" y="0"/>
          <a:ext cx="0" cy="0"/>
          <a:chOff x="0" y="0"/>
          <a:chExt cx="0" cy="0"/>
        </a:xfrm>
      </p:grpSpPr>
      <p:sp>
        <p:nvSpPr>
          <p:cNvPr id="96" name="Google Shape;96;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7" name="Google Shape;9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3"/>
          <p:cNvSpPr/>
          <p:nvPr/>
        </p:nvSpPr>
        <p:spPr>
          <a:xfrm>
            <a:off x="6117625" y="1321050"/>
            <a:ext cx="25818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99" name="Google Shape;99;p13"/>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01" name="Google Shape;101;p13"/>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2" name="Google Shape;102;p13"/>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6" name="Google Shape;106;p13"/>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07" name="Google Shape;107;p13"/>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08" name="Google Shape;108;p13"/>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2">
  <p:cSld name="CUSTOM_1">
    <p:spTree>
      <p:nvGrpSpPr>
        <p:cNvPr id="109" name="Shape 109"/>
        <p:cNvGrpSpPr/>
        <p:nvPr/>
      </p:nvGrpSpPr>
      <p:grpSpPr>
        <a:xfrm>
          <a:off x="0" y="0"/>
          <a:ext cx="0" cy="0"/>
          <a:chOff x="0" y="0"/>
          <a:chExt cx="0" cy="0"/>
        </a:xfrm>
      </p:grpSpPr>
      <p:sp>
        <p:nvSpPr>
          <p:cNvPr id="110" name="Google Shape;11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4"/>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13" name="Google Shape;113;p14"/>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15" name="Google Shape;115;p14"/>
          <p:cNvSpPr/>
          <p:nvPr/>
        </p:nvSpPr>
        <p:spPr>
          <a:xfrm>
            <a:off x="6150475" y="2021150"/>
            <a:ext cx="2472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16" name="Google Shape;116;p14"/>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20" name="Google Shape;120;p14"/>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21" name="Google Shape;121;p14"/>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22" name="Google Shape;122;p14"/>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3">
  <p:cSld name="CUSTOM_2">
    <p:spTree>
      <p:nvGrpSpPr>
        <p:cNvPr id="123" name="Shape 123"/>
        <p:cNvGrpSpPr/>
        <p:nvPr/>
      </p:nvGrpSpPr>
      <p:grpSpPr>
        <a:xfrm>
          <a:off x="0" y="0"/>
          <a:ext cx="0" cy="0"/>
          <a:chOff x="0" y="0"/>
          <a:chExt cx="0" cy="0"/>
        </a:xfrm>
      </p:grpSpPr>
      <p:sp>
        <p:nvSpPr>
          <p:cNvPr id="124" name="Google Shape;12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5" name="Google Shape;12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27" name="Google Shape;127;p15"/>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29" name="Google Shape;129;p15"/>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0" name="Google Shape;130;p15"/>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095750" y="2763675"/>
            <a:ext cx="25278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4" name="Google Shape;134;p15"/>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35" name="Google Shape;135;p15"/>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36" name="Google Shape;136;p15"/>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4">
  <p:cSld name="CUSTOM_3">
    <p:spTree>
      <p:nvGrpSpPr>
        <p:cNvPr id="137" name="Shape 137"/>
        <p:cNvGrpSpPr/>
        <p:nvPr/>
      </p:nvGrpSpPr>
      <p:grpSpPr>
        <a:xfrm>
          <a:off x="0" y="0"/>
          <a:ext cx="0" cy="0"/>
          <a:chOff x="0" y="0"/>
          <a:chExt cx="0" cy="0"/>
        </a:xfrm>
      </p:grpSpPr>
      <p:sp>
        <p:nvSpPr>
          <p:cNvPr id="138" name="Google Shape;13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 name="Google Shape;13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41" name="Google Shape;141;p16"/>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43" name="Google Shape;143;p16"/>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4" name="Google Shape;144;p16"/>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64484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8" name="Google Shape;148;p16"/>
          <p:cNvSpPr/>
          <p:nvPr/>
        </p:nvSpPr>
        <p:spPr>
          <a:xfrm>
            <a:off x="6106700" y="3487575"/>
            <a:ext cx="25167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49" name="Google Shape;149;p16"/>
          <p:cNvSpPr/>
          <p:nvPr/>
        </p:nvSpPr>
        <p:spPr>
          <a:xfrm>
            <a:off x="6448500" y="42114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50" name="Google Shape;150;p16"/>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5">
  <p:cSld name="CUSTOM_4">
    <p:spTree>
      <p:nvGrpSpPr>
        <p:cNvPr id="151" name="Shape 151"/>
        <p:cNvGrpSpPr/>
        <p:nvPr/>
      </p:nvGrpSpPr>
      <p:grpSpPr>
        <a:xfrm>
          <a:off x="0" y="0"/>
          <a:ext cx="0" cy="0"/>
          <a:chOff x="0" y="0"/>
          <a:chExt cx="0" cy="0"/>
        </a:xfrm>
      </p:grpSpPr>
      <p:sp>
        <p:nvSpPr>
          <p:cNvPr id="152" name="Google Shape;15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3" name="Google Shape;15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7"/>
          <p:cNvSpPr/>
          <p:nvPr/>
        </p:nvSpPr>
        <p:spPr>
          <a:xfrm>
            <a:off x="6448500" y="1321050"/>
            <a:ext cx="22509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00"/>
              </a:solidFill>
            </a:endParaRPr>
          </a:p>
        </p:txBody>
      </p:sp>
      <p:sp>
        <p:nvSpPr>
          <p:cNvPr id="155" name="Google Shape;155;p17"/>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511250" y="1429725"/>
            <a:ext cx="5252400" cy="3240600"/>
          </a:xfrm>
          <a:prstGeom prst="rect">
            <a:avLst/>
          </a:prstGeom>
          <a:noFill/>
          <a:ln>
            <a:noFill/>
          </a:ln>
        </p:spPr>
        <p:txBody>
          <a:bodyPr anchorCtr="0" anchor="t" bIns="0" lIns="0" spcFirstLastPara="1" rIns="0" wrap="square" tIns="0">
            <a:noAutofit/>
          </a:bodyPr>
          <a:lstStyle/>
          <a:p>
            <a:pPr indent="0" lvl="0" marL="0" rtl="1" algn="r">
              <a:spcBef>
                <a:spcPts val="0"/>
              </a:spcBef>
              <a:spcAft>
                <a:spcPts val="0"/>
              </a:spcAft>
              <a:buNone/>
            </a:pPr>
            <a:r>
              <a:t/>
            </a:r>
            <a:endParaRPr sz="2400">
              <a:solidFill>
                <a:srgbClr val="FFFFFF"/>
              </a:solidFill>
            </a:endParaRPr>
          </a:p>
        </p:txBody>
      </p:sp>
      <p:sp>
        <p:nvSpPr>
          <p:cNvPr id="157" name="Google Shape;157;p17"/>
          <p:cNvSpPr/>
          <p:nvPr/>
        </p:nvSpPr>
        <p:spPr>
          <a:xfrm>
            <a:off x="6448500" y="2021150"/>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58" name="Google Shape;158;p17"/>
          <p:cNvSpPr/>
          <p:nvPr/>
        </p:nvSpPr>
        <p:spPr>
          <a:xfrm>
            <a:off x="0" y="135225"/>
            <a:ext cx="53796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6448500" y="27636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62" name="Google Shape;162;p17"/>
          <p:cNvSpPr/>
          <p:nvPr/>
        </p:nvSpPr>
        <p:spPr>
          <a:xfrm>
            <a:off x="6448500" y="3487575"/>
            <a:ext cx="21750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sp>
        <p:nvSpPr>
          <p:cNvPr id="163" name="Google Shape;163;p17"/>
          <p:cNvSpPr/>
          <p:nvPr/>
        </p:nvSpPr>
        <p:spPr>
          <a:xfrm>
            <a:off x="6106700" y="4211475"/>
            <a:ext cx="2516700" cy="5727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p:txBody>
      </p:sp>
      <p:pic>
        <p:nvPicPr>
          <p:cNvPr id="164" name="Google Shape;164;p17"/>
          <p:cNvPicPr preferRelativeResize="0"/>
          <p:nvPr/>
        </p:nvPicPr>
        <p:blipFill>
          <a:blip r:embed="rId2">
            <a:alphaModFix/>
          </a:blip>
          <a:stretch>
            <a:fillRect/>
          </a:stretch>
        </p:blipFill>
        <p:spPr>
          <a:xfrm>
            <a:off x="5486400" y="86700"/>
            <a:ext cx="1743075" cy="771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S-Title"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S-Text">
  <p:cSld name="SECTION_HEADER_1">
    <p:spTree>
      <p:nvGrpSpPr>
        <p:cNvPr id="20" name="Shape 20"/>
        <p:cNvGrpSpPr/>
        <p:nvPr/>
      </p:nvGrpSpPr>
      <p:grpSpPr>
        <a:xfrm>
          <a:off x="0" y="0"/>
          <a:ext cx="0" cy="0"/>
          <a:chOff x="0" y="0"/>
          <a:chExt cx="0" cy="0"/>
        </a:xfrm>
      </p:grpSpPr>
      <p:sp>
        <p:nvSpPr>
          <p:cNvPr id="21" name="Google Shape;21;p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5"/>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301350" y="1058075"/>
            <a:ext cx="8541300" cy="3907800"/>
          </a:xfrm>
          <a:prstGeom prst="roundRect">
            <a:avLst>
              <a:gd fmla="val 758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tabs">
  <p:cSld name="SECTION_HEADER_1_1">
    <p:spTree>
      <p:nvGrpSpPr>
        <p:cNvPr id="25" name="Shape 25"/>
        <p:cNvGrpSpPr/>
        <p:nvPr/>
      </p:nvGrpSpPr>
      <p:grpSpPr>
        <a:xfrm>
          <a:off x="0" y="0"/>
          <a:ext cx="0" cy="0"/>
          <a:chOff x="0" y="0"/>
          <a:chExt cx="0" cy="0"/>
        </a:xfrm>
      </p:grpSpPr>
      <p:sp>
        <p:nvSpPr>
          <p:cNvPr id="26" name="Google Shape;26;p6"/>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6"/>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301350" y="10307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301350" y="17165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301350" y="24023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301350" y="3088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301350" y="37739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301350" y="44597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tabs">
  <p:cSld name="SECTION_HEADER_1_1_1">
    <p:spTree>
      <p:nvGrpSpPr>
        <p:cNvPr id="36" name="Shape 36"/>
        <p:cNvGrpSpPr/>
        <p:nvPr/>
      </p:nvGrpSpPr>
      <p:grpSpPr>
        <a:xfrm>
          <a:off x="0" y="0"/>
          <a:ext cx="0" cy="0"/>
          <a:chOff x="0" y="0"/>
          <a:chExt cx="0" cy="0"/>
        </a:xfrm>
      </p:grpSpPr>
      <p:sp>
        <p:nvSpPr>
          <p:cNvPr id="37" name="Google Shape;37;p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301350" y="1183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301350" y="1945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301350" y="2707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301350" y="3469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301350" y="4231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tabs">
  <p:cSld name="SECTION_HEADER_1_1_1_1">
    <p:spTree>
      <p:nvGrpSpPr>
        <p:cNvPr id="46" name="Shape 46"/>
        <p:cNvGrpSpPr/>
        <p:nvPr/>
      </p:nvGrpSpPr>
      <p:grpSpPr>
        <a:xfrm>
          <a:off x="0" y="0"/>
          <a:ext cx="0" cy="0"/>
          <a:chOff x="0" y="0"/>
          <a:chExt cx="0" cy="0"/>
        </a:xfrm>
      </p:grpSpPr>
      <p:sp>
        <p:nvSpPr>
          <p:cNvPr id="47" name="Google Shape;47;p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a:off x="254625" y="117100"/>
            <a:ext cx="8634600" cy="841200"/>
          </a:xfrm>
          <a:prstGeom prst="roundRect">
            <a:avLst>
              <a:gd fmla="val 16667"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2576625" y="1030750"/>
            <a:ext cx="6312600" cy="3976800"/>
          </a:xfrm>
          <a:prstGeom prst="roundRect">
            <a:avLst>
              <a:gd fmla="val 5030"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301350" y="12593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01350" y="22499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301350" y="32405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301350" y="4231150"/>
            <a:ext cx="2167200" cy="547800"/>
          </a:xfrm>
          <a:prstGeom prst="roundRect">
            <a:avLst>
              <a:gd fmla="val 27843" name="adj"/>
            </a:avLst>
          </a:prstGeom>
          <a:solidFill>
            <a:srgbClr val="215170">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1">
  <p:cSld name="CUSTOM">
    <p:spTree>
      <p:nvGrpSpPr>
        <p:cNvPr id="55" name="Shape 55"/>
        <p:cNvGrpSpPr/>
        <p:nvPr/>
      </p:nvGrpSpPr>
      <p:grpSpPr>
        <a:xfrm>
          <a:off x="0" y="0"/>
          <a:ext cx="0" cy="0"/>
          <a:chOff x="0" y="0"/>
          <a:chExt cx="0" cy="0"/>
        </a:xfrm>
      </p:grpSpPr>
      <p:sp>
        <p:nvSpPr>
          <p:cNvPr id="56" name="Google Shape;56;p9"/>
          <p:cNvSpPr/>
          <p:nvPr/>
        </p:nvSpPr>
        <p:spPr>
          <a:xfrm>
            <a:off x="6154950" y="1321050"/>
            <a:ext cx="24684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57" name="Google Shape;57;p9"/>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
          <p:cNvSpPr/>
          <p:nvPr/>
        </p:nvSpPr>
        <p:spPr>
          <a:xfrm>
            <a:off x="6448500" y="220380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59" name="Google Shape;59;p9"/>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9"/>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2">
  <p:cSld name="CUSTOM_5">
    <p:spTree>
      <p:nvGrpSpPr>
        <p:cNvPr id="65" name="Shape 65"/>
        <p:cNvGrpSpPr/>
        <p:nvPr/>
      </p:nvGrpSpPr>
      <p:grpSpPr>
        <a:xfrm>
          <a:off x="0" y="0"/>
          <a:ext cx="0" cy="0"/>
          <a:chOff x="0" y="0"/>
          <a:chExt cx="0" cy="0"/>
        </a:xfrm>
      </p:grpSpPr>
      <p:sp>
        <p:nvSpPr>
          <p:cNvPr id="66" name="Google Shape;66;p10"/>
          <p:cNvSpPr/>
          <p:nvPr/>
        </p:nvSpPr>
        <p:spPr>
          <a:xfrm>
            <a:off x="6448350" y="1321050"/>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00"/>
              </a:solidFill>
              <a:latin typeface="Arial"/>
              <a:ea typeface="Arial"/>
              <a:cs typeface="Arial"/>
              <a:sym typeface="Arial"/>
            </a:endParaRPr>
          </a:p>
        </p:txBody>
      </p:sp>
      <p:sp>
        <p:nvSpPr>
          <p:cNvPr id="67" name="Google Shape;67;p10"/>
          <p:cNvSpPr/>
          <p:nvPr/>
        </p:nvSpPr>
        <p:spPr>
          <a:xfrm>
            <a:off x="217625" y="918800"/>
            <a:ext cx="6144000" cy="4132200"/>
          </a:xfrm>
          <a:prstGeom prst="roundRect">
            <a:avLst>
              <a:gd fmla="val 7631" name="adj"/>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p:nvPr/>
        </p:nvSpPr>
        <p:spPr>
          <a:xfrm>
            <a:off x="6095750" y="2203800"/>
            <a:ext cx="25278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69" name="Google Shape;69;p10"/>
          <p:cNvSpPr/>
          <p:nvPr/>
        </p:nvSpPr>
        <p:spPr>
          <a:xfrm>
            <a:off x="6448375" y="309045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0"/>
          <p:cNvSpPr/>
          <p:nvPr/>
        </p:nvSpPr>
        <p:spPr>
          <a:xfrm>
            <a:off x="6448375" y="4002602"/>
            <a:ext cx="2175000" cy="674400"/>
          </a:xfrm>
          <a:prstGeom prst="parallelogram">
            <a:avLst>
              <a:gd fmla="val 25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0"/>
          <p:cNvSpPr/>
          <p:nvPr/>
        </p:nvSpPr>
        <p:spPr>
          <a:xfrm>
            <a:off x="68350" y="135225"/>
            <a:ext cx="5311200" cy="616200"/>
          </a:xfrm>
          <a:prstGeom prst="parallelogram">
            <a:avLst>
              <a:gd fmla="val 35949"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0"/>
          <p:cNvSpPr/>
          <p:nvPr/>
        </p:nvSpPr>
        <p:spPr>
          <a:xfrm>
            <a:off x="7408750" y="138950"/>
            <a:ext cx="1735200" cy="616200"/>
          </a:xfrm>
          <a:prstGeom prst="parallelogram">
            <a:avLst>
              <a:gd fmla="val 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0"/>
          <p:cNvSpPr/>
          <p:nvPr/>
        </p:nvSpPr>
        <p:spPr>
          <a:xfrm>
            <a:off x="-7900" y="135225"/>
            <a:ext cx="1743000" cy="616200"/>
          </a:xfrm>
          <a:prstGeom prst="parallelogram">
            <a:avLst>
              <a:gd fmla="val 0" name="adj"/>
            </a:avLst>
          </a:prstGeom>
          <a:solidFill>
            <a:srgbClr val="1C4587"/>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2">
            <a:alphaModFix/>
          </a:blip>
          <a:srcRect b="0" l="0" r="0" t="0"/>
          <a:stretch/>
        </p:blipFill>
        <p:spPr>
          <a:xfrm>
            <a:off x="5486400" y="86700"/>
            <a:ext cx="1743075" cy="771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b="1"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b="1" sz="1800">
                <a:solidFill>
                  <a:schemeClr val="dk2"/>
                </a:solidFill>
              </a:defRPr>
            </a:lvl1pPr>
            <a:lvl2pPr indent="-317500" lvl="1" marL="914400">
              <a:lnSpc>
                <a:spcPct val="115000"/>
              </a:lnSpc>
              <a:spcBef>
                <a:spcPts val="1600"/>
              </a:spcBef>
              <a:spcAft>
                <a:spcPts val="0"/>
              </a:spcAft>
              <a:buClr>
                <a:schemeClr val="dk2"/>
              </a:buClr>
              <a:buSzPts val="1400"/>
              <a:buChar char="○"/>
              <a:defRPr b="1">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nvSpPr>
        <p:spPr>
          <a:xfrm>
            <a:off x="254700" y="1924000"/>
            <a:ext cx="3961200" cy="11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F497D"/>
                </a:solidFill>
              </a:rPr>
              <a:t>Supervised Learning</a:t>
            </a:r>
            <a:endParaRPr b="1" sz="2400">
              <a:solidFill>
                <a:srgbClr val="1F497D"/>
              </a:solidFill>
            </a:endParaRPr>
          </a:p>
          <a:p>
            <a:pPr indent="0" lvl="0" marL="0" rtl="0" algn="ctr">
              <a:spcBef>
                <a:spcPts val="0"/>
              </a:spcBef>
              <a:spcAft>
                <a:spcPts val="0"/>
              </a:spcAft>
              <a:buNone/>
            </a:pPr>
            <a:r>
              <a:rPr b="1" lang="en" sz="3200">
                <a:solidFill>
                  <a:srgbClr val="1F497D"/>
                </a:solidFill>
              </a:rPr>
              <a:t>Decision Trees</a:t>
            </a:r>
            <a:endParaRPr b="1" sz="3200">
              <a:solidFill>
                <a:srgbClr val="1F497D"/>
              </a:solidFill>
            </a:endParaRPr>
          </a:p>
        </p:txBody>
      </p:sp>
      <p:sp>
        <p:nvSpPr>
          <p:cNvPr id="170" name="Google Shape;170;p18"/>
          <p:cNvSpPr/>
          <p:nvPr/>
        </p:nvSpPr>
        <p:spPr>
          <a:xfrm>
            <a:off x="558399" y="3473000"/>
            <a:ext cx="3304800" cy="1079100"/>
          </a:xfrm>
          <a:prstGeom prst="roundRect">
            <a:avLst>
              <a:gd fmla="val 16667" name="adj"/>
            </a:avLst>
          </a:prstGeom>
          <a:no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073763"/>
                </a:solidFill>
              </a:rPr>
              <a:t>Tomas Karpati MD</a:t>
            </a:r>
            <a:br>
              <a:rPr b="1" i="0" lang="en" sz="1500" u="none" cap="none" strike="noStrike">
                <a:solidFill>
                  <a:srgbClr val="073763"/>
                </a:solidFill>
                <a:latin typeface="Arial"/>
                <a:ea typeface="Arial"/>
                <a:cs typeface="Arial"/>
                <a:sym typeface="Arial"/>
              </a:rPr>
            </a:br>
            <a:r>
              <a:rPr b="1" lang="en" sz="1600">
                <a:solidFill>
                  <a:srgbClr val="073763"/>
                </a:solidFill>
              </a:rPr>
              <a:t>tc.datascience</a:t>
            </a:r>
            <a:r>
              <a:rPr b="1" i="0" lang="en" sz="1600" u="none" cap="none" strike="noStrike">
                <a:solidFill>
                  <a:srgbClr val="073763"/>
                </a:solidFill>
                <a:latin typeface="Arial"/>
                <a:ea typeface="Arial"/>
                <a:cs typeface="Arial"/>
                <a:sym typeface="Arial"/>
              </a:rPr>
              <a:t>@</a:t>
            </a:r>
            <a:r>
              <a:rPr b="1" lang="en" sz="1600">
                <a:solidFill>
                  <a:srgbClr val="073763"/>
                </a:solidFill>
              </a:rPr>
              <a:t>gmail</a:t>
            </a:r>
            <a:r>
              <a:rPr b="1" i="0" lang="en" sz="1600" u="none" cap="none" strike="noStrike">
                <a:solidFill>
                  <a:srgbClr val="073763"/>
                </a:solidFill>
                <a:latin typeface="Arial"/>
                <a:ea typeface="Arial"/>
                <a:cs typeface="Arial"/>
                <a:sym typeface="Arial"/>
              </a:rPr>
              <a:t>.com</a:t>
            </a:r>
            <a:endParaRPr b="0" i="0" sz="1600" u="none" cap="none" strike="noStrike">
              <a:solidFill>
                <a:srgbClr val="0737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73763"/>
                </a:solidFill>
                <a:latin typeface="Arial"/>
                <a:ea typeface="Arial"/>
                <a:cs typeface="Arial"/>
                <a:sym typeface="Arial"/>
              </a:rPr>
              <a:t>054-2002430</a:t>
            </a:r>
            <a:endParaRPr b="0" i="0" sz="1500" u="none" cap="none" strike="noStrike">
              <a:solidFill>
                <a:srgbClr val="0737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28" name="Google Shape;328;p27"/>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29" name="Google Shape;329;p27"/>
          <p:cNvCxnSpPr>
            <a:stCxn id="328"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30" name="Google Shape;330;p27"/>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31" name="Google Shape;331;p27"/>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32" name="Google Shape;332;p27"/>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33" name="Google Shape;333;p27"/>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34" name="Google Shape;334;p27"/>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35" name="Google Shape;335;p27"/>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36" name="Google Shape;336;p27"/>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37" name="Google Shape;337;p27"/>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38" name="Google Shape;338;p27"/>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39" name="Google Shape;339;p27"/>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40" name="Google Shape;340;p27"/>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41" name="Google Shape;341;p27"/>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42" name="Google Shape;342;p27"/>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43" name="Google Shape;343;p27"/>
          <p:cNvSpPr txBox="1"/>
          <p:nvPr/>
        </p:nvSpPr>
        <p:spPr>
          <a:xfrm>
            <a:off x="239375" y="1212325"/>
            <a:ext cx="5354400" cy="363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b="1" lang="en" sz="2200">
                <a:solidFill>
                  <a:srgbClr val="FFFFFF"/>
                </a:solidFill>
              </a:rPr>
              <a:t>Uses tree structure to specify sequences of decisions and consequences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tree is composed of nodes, branches and leafs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depth of a node is the minimum number of steps required to search the node from root</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final end node predicts the outcome </a:t>
            </a:r>
            <a:endParaRPr b="1" sz="2200">
              <a:solidFill>
                <a:srgbClr val="FFFFFF"/>
              </a:solidFill>
            </a:endParaRPr>
          </a:p>
        </p:txBody>
      </p:sp>
      <p:sp>
        <p:nvSpPr>
          <p:cNvPr id="344" name="Google Shape;344;p27"/>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45" name="Google Shape;345;p27"/>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46" name="Google Shape;346;p27"/>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47" name="Google Shape;347;p27"/>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53" name="Google Shape;353;p28"/>
          <p:cNvSpPr txBox="1"/>
          <p:nvPr/>
        </p:nvSpPr>
        <p:spPr>
          <a:xfrm>
            <a:off x="467975" y="1364725"/>
            <a:ext cx="4979100" cy="3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Parameters: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Maximum number of branches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Min number of items on node</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Measures used to select splits and nodes</a:t>
            </a:r>
            <a:endParaRPr b="1" sz="2400">
              <a:solidFill>
                <a:srgbClr val="FFFFFF"/>
              </a:solidFill>
            </a:endParaRPr>
          </a:p>
          <a:p>
            <a:pPr indent="-381000" lvl="1" marL="914400" rtl="0" algn="l">
              <a:spcBef>
                <a:spcPts val="0"/>
              </a:spcBef>
              <a:spcAft>
                <a:spcPts val="0"/>
              </a:spcAft>
              <a:buClr>
                <a:srgbClr val="FFFFFF"/>
              </a:buClr>
              <a:buSzPts val="2400"/>
              <a:buChar char="○"/>
            </a:pPr>
            <a:r>
              <a:rPr b="1" lang="en" sz="2400">
                <a:solidFill>
                  <a:srgbClr val="FFFFFF"/>
                </a:solidFill>
              </a:rPr>
              <a:t>Entropy / Gini</a:t>
            </a:r>
            <a:endParaRPr b="1" sz="2400">
              <a:solidFill>
                <a:srgbClr val="FFFFFF"/>
              </a:solidFill>
            </a:endParaRPr>
          </a:p>
          <a:p>
            <a:pPr indent="-381000" lvl="1" marL="914400" rtl="0" algn="l">
              <a:spcBef>
                <a:spcPts val="0"/>
              </a:spcBef>
              <a:spcAft>
                <a:spcPts val="0"/>
              </a:spcAft>
              <a:buClr>
                <a:srgbClr val="FFFFFF"/>
              </a:buClr>
              <a:buSzPts val="2400"/>
              <a:buChar char="○"/>
            </a:pPr>
            <a:r>
              <a:rPr b="1" lang="en" sz="2400">
                <a:solidFill>
                  <a:srgbClr val="FFFFFF"/>
                </a:solidFill>
              </a:rPr>
              <a:t>Information Gain</a:t>
            </a:r>
            <a:endParaRPr b="1" sz="2400">
              <a:solidFill>
                <a:srgbClr val="FFFFFF"/>
              </a:solidFill>
            </a:endParaRPr>
          </a:p>
        </p:txBody>
      </p:sp>
      <p:sp>
        <p:nvSpPr>
          <p:cNvPr id="354" name="Google Shape;354;p28"/>
          <p:cNvSpPr/>
          <p:nvPr/>
        </p:nvSpPr>
        <p:spPr>
          <a:xfrm>
            <a:off x="62525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55" name="Google Shape;355;p28"/>
          <p:cNvCxnSpPr>
            <a:stCxn id="354" idx="2"/>
          </p:cNvCxnSpPr>
          <p:nvPr/>
        </p:nvCxnSpPr>
        <p:spPr>
          <a:xfrm flipH="1">
            <a:off x="62198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56" name="Google Shape;356;p28"/>
          <p:cNvCxnSpPr/>
          <p:nvPr/>
        </p:nvCxnSpPr>
        <p:spPr>
          <a:xfrm>
            <a:off x="68564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57" name="Google Shape;357;p28"/>
          <p:cNvSpPr txBox="1"/>
          <p:nvPr/>
        </p:nvSpPr>
        <p:spPr>
          <a:xfrm>
            <a:off x="59024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58" name="Google Shape;358;p28"/>
          <p:cNvSpPr txBox="1"/>
          <p:nvPr/>
        </p:nvSpPr>
        <p:spPr>
          <a:xfrm>
            <a:off x="74603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59" name="Google Shape;359;p28"/>
          <p:cNvSpPr/>
          <p:nvPr/>
        </p:nvSpPr>
        <p:spPr>
          <a:xfrm>
            <a:off x="55667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60" name="Google Shape;360;p28"/>
          <p:cNvSpPr/>
          <p:nvPr/>
        </p:nvSpPr>
        <p:spPr>
          <a:xfrm>
            <a:off x="72026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61" name="Google Shape;361;p28"/>
          <p:cNvCxnSpPr/>
          <p:nvPr/>
        </p:nvCxnSpPr>
        <p:spPr>
          <a:xfrm flipH="1">
            <a:off x="68294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62" name="Google Shape;362;p28"/>
          <p:cNvCxnSpPr/>
          <p:nvPr/>
        </p:nvCxnSpPr>
        <p:spPr>
          <a:xfrm>
            <a:off x="74660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63" name="Google Shape;363;p28"/>
          <p:cNvSpPr txBox="1"/>
          <p:nvPr/>
        </p:nvSpPr>
        <p:spPr>
          <a:xfrm>
            <a:off x="61649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64" name="Google Shape;364;p28"/>
          <p:cNvSpPr txBox="1"/>
          <p:nvPr/>
        </p:nvSpPr>
        <p:spPr>
          <a:xfrm>
            <a:off x="78413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65" name="Google Shape;365;p28"/>
          <p:cNvSpPr/>
          <p:nvPr/>
        </p:nvSpPr>
        <p:spPr>
          <a:xfrm>
            <a:off x="79289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66" name="Google Shape;366;p28"/>
          <p:cNvSpPr/>
          <p:nvPr/>
        </p:nvSpPr>
        <p:spPr>
          <a:xfrm>
            <a:off x="64262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67" name="Google Shape;367;p28"/>
          <p:cNvCxnSpPr/>
          <p:nvPr/>
        </p:nvCxnSpPr>
        <p:spPr>
          <a:xfrm flipH="1">
            <a:off x="61436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68" name="Google Shape;368;p28"/>
          <p:cNvCxnSpPr/>
          <p:nvPr/>
        </p:nvCxnSpPr>
        <p:spPr>
          <a:xfrm>
            <a:off x="67802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69" name="Google Shape;369;p28"/>
          <p:cNvSpPr txBox="1"/>
          <p:nvPr/>
        </p:nvSpPr>
        <p:spPr>
          <a:xfrm>
            <a:off x="54791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70" name="Google Shape;370;p28"/>
          <p:cNvSpPr txBox="1"/>
          <p:nvPr/>
        </p:nvSpPr>
        <p:spPr>
          <a:xfrm>
            <a:off x="71555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71" name="Google Shape;371;p28"/>
          <p:cNvSpPr/>
          <p:nvPr/>
        </p:nvSpPr>
        <p:spPr>
          <a:xfrm>
            <a:off x="58715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72" name="Google Shape;372;p28"/>
          <p:cNvSpPr/>
          <p:nvPr/>
        </p:nvSpPr>
        <p:spPr>
          <a:xfrm>
            <a:off x="70907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78" name="Google Shape;378;p29"/>
          <p:cNvSpPr txBox="1"/>
          <p:nvPr/>
        </p:nvSpPr>
        <p:spPr>
          <a:xfrm>
            <a:off x="544175" y="1212325"/>
            <a:ext cx="54471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Entropy</a:t>
            </a:r>
            <a:r>
              <a:rPr b="1" lang="en" sz="2400">
                <a:solidFill>
                  <a:srgbClr val="FFFFFF"/>
                </a:solidFill>
              </a:rPr>
              <a:t>: measure of randomness or unpredictability of the dataset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If there are two classes it will be:</a:t>
            </a:r>
            <a:endParaRPr b="1" sz="2400">
              <a:solidFill>
                <a:srgbClr val="FFFFFF"/>
              </a:solidFill>
            </a:endParaRPr>
          </a:p>
          <a:p>
            <a:pPr indent="0" lvl="0" marL="0" rtl="0" algn="l">
              <a:spcBef>
                <a:spcPts val="0"/>
              </a:spcBef>
              <a:spcAft>
                <a:spcPts val="0"/>
              </a:spcAft>
              <a:buNone/>
            </a:pPr>
            <a:r>
              <a:rPr b="1" lang="en" sz="2400">
                <a:solidFill>
                  <a:srgbClr val="FFFFFF"/>
                </a:solidFill>
              </a:rPr>
              <a:t>E(S) = - P</a:t>
            </a:r>
            <a:r>
              <a:rPr b="1" baseline="-25000" lang="en" sz="2400">
                <a:solidFill>
                  <a:srgbClr val="FFFFFF"/>
                </a:solidFill>
              </a:rPr>
              <a:t>0</a:t>
            </a:r>
            <a:r>
              <a:rPr b="1" lang="en" sz="2400">
                <a:solidFill>
                  <a:srgbClr val="FFFFFF"/>
                </a:solidFill>
              </a:rPr>
              <a:t>log</a:t>
            </a:r>
            <a:r>
              <a:rPr b="1" baseline="-25000" lang="en" sz="2400">
                <a:solidFill>
                  <a:srgbClr val="FFFFFF"/>
                </a:solidFill>
              </a:rPr>
              <a:t>2</a:t>
            </a:r>
            <a:r>
              <a:rPr b="1" lang="en" sz="2400">
                <a:solidFill>
                  <a:srgbClr val="FFFFFF"/>
                </a:solidFill>
              </a:rPr>
              <a:t>(P</a:t>
            </a:r>
            <a:r>
              <a:rPr b="1" baseline="-25000" lang="en" sz="2400">
                <a:solidFill>
                  <a:srgbClr val="FFFFFF"/>
                </a:solidFill>
              </a:rPr>
              <a:t>0</a:t>
            </a:r>
            <a:r>
              <a:rPr b="1" lang="en" sz="2400">
                <a:solidFill>
                  <a:srgbClr val="FFFFFF"/>
                </a:solidFill>
              </a:rPr>
              <a:t>) - P</a:t>
            </a:r>
            <a:r>
              <a:rPr b="1" baseline="-25000" lang="en" sz="2400">
                <a:solidFill>
                  <a:srgbClr val="FFFFFF"/>
                </a:solidFill>
              </a:rPr>
              <a:t>1</a:t>
            </a:r>
            <a:r>
              <a:rPr b="1" lang="en" sz="2400">
                <a:solidFill>
                  <a:srgbClr val="FFFFFF"/>
                </a:solidFill>
              </a:rPr>
              <a:t>log</a:t>
            </a:r>
            <a:r>
              <a:rPr b="1" baseline="-25000" lang="en" sz="2400">
                <a:solidFill>
                  <a:srgbClr val="FFFFFF"/>
                </a:solidFill>
              </a:rPr>
              <a:t>2</a:t>
            </a:r>
            <a:r>
              <a:rPr b="1" lang="en" sz="2400">
                <a:solidFill>
                  <a:srgbClr val="FFFFFF"/>
                </a:solidFill>
              </a:rPr>
              <a:t>(P</a:t>
            </a:r>
            <a:r>
              <a:rPr b="1" baseline="-25000" lang="en" sz="2400">
                <a:solidFill>
                  <a:srgbClr val="FFFFFF"/>
                </a:solidFill>
              </a:rPr>
              <a:t>1</a:t>
            </a:r>
            <a:r>
              <a:rPr b="1" lang="en" sz="2400">
                <a:solidFill>
                  <a:srgbClr val="FFFFFF"/>
                </a:solidFill>
              </a:rPr>
              <a:t>)</a:t>
            </a:r>
            <a:endParaRPr b="1" sz="2400">
              <a:solidFill>
                <a:srgbClr val="FFFFFF"/>
              </a:solidFill>
            </a:endParaRPr>
          </a:p>
        </p:txBody>
      </p:sp>
      <p:pic>
        <p:nvPicPr>
          <p:cNvPr id="379" name="Google Shape;379;p29"/>
          <p:cNvPicPr preferRelativeResize="0"/>
          <p:nvPr/>
        </p:nvPicPr>
        <p:blipFill>
          <a:blip r:embed="rId3">
            <a:alphaModFix/>
          </a:blip>
          <a:stretch>
            <a:fillRect/>
          </a:stretch>
        </p:blipFill>
        <p:spPr>
          <a:xfrm>
            <a:off x="1865675" y="2895600"/>
            <a:ext cx="2590800" cy="752475"/>
          </a:xfrm>
          <a:prstGeom prst="rect">
            <a:avLst/>
          </a:prstGeom>
          <a:noFill/>
          <a:ln>
            <a:noFill/>
          </a:ln>
        </p:spPr>
      </p:pic>
      <p:pic>
        <p:nvPicPr>
          <p:cNvPr id="380" name="Google Shape;380;p29"/>
          <p:cNvPicPr preferRelativeResize="0"/>
          <p:nvPr/>
        </p:nvPicPr>
        <p:blipFill>
          <a:blip r:embed="rId4">
            <a:alphaModFix/>
          </a:blip>
          <a:stretch>
            <a:fillRect/>
          </a:stretch>
        </p:blipFill>
        <p:spPr>
          <a:xfrm>
            <a:off x="6015050" y="1794733"/>
            <a:ext cx="2590800" cy="25484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86" name="Google Shape;386;p30"/>
          <p:cNvSpPr txBox="1"/>
          <p:nvPr/>
        </p:nvSpPr>
        <p:spPr>
          <a:xfrm>
            <a:off x="315575" y="1059925"/>
            <a:ext cx="54471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Entropy</a:t>
            </a:r>
            <a:r>
              <a:rPr b="1" lang="en" sz="2400">
                <a:solidFill>
                  <a:srgbClr val="FFFFFF"/>
                </a:solidFill>
              </a:rPr>
              <a:t>: measure of randomness or unpredictability of the dataset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If there are two classes it will be:</a:t>
            </a:r>
            <a:endParaRPr b="1" sz="2400">
              <a:solidFill>
                <a:srgbClr val="FFFFFF"/>
              </a:solidFill>
            </a:endParaRPr>
          </a:p>
          <a:p>
            <a:pPr indent="0" lvl="0" marL="0" rtl="0" algn="l">
              <a:spcBef>
                <a:spcPts val="0"/>
              </a:spcBef>
              <a:spcAft>
                <a:spcPts val="0"/>
              </a:spcAft>
              <a:buNone/>
            </a:pPr>
            <a:r>
              <a:rPr b="1" lang="en" sz="2400">
                <a:solidFill>
                  <a:srgbClr val="FFFFFF"/>
                </a:solidFill>
              </a:rPr>
              <a:t>      </a:t>
            </a:r>
            <a:r>
              <a:rPr b="1" lang="en" sz="2400">
                <a:solidFill>
                  <a:schemeClr val="accent6"/>
                </a:solidFill>
              </a:rPr>
              <a:t>E(S) = - P</a:t>
            </a:r>
            <a:r>
              <a:rPr b="1" baseline="-25000" lang="en" sz="2400">
                <a:solidFill>
                  <a:schemeClr val="accent6"/>
                </a:solidFill>
              </a:rPr>
              <a:t>0</a:t>
            </a:r>
            <a:r>
              <a:rPr b="1" lang="en" sz="2400">
                <a:solidFill>
                  <a:schemeClr val="accent6"/>
                </a:solidFill>
              </a:rPr>
              <a:t>log</a:t>
            </a:r>
            <a:r>
              <a:rPr b="1" baseline="-25000" lang="en" sz="2400">
                <a:solidFill>
                  <a:schemeClr val="accent6"/>
                </a:solidFill>
              </a:rPr>
              <a:t>2</a:t>
            </a:r>
            <a:r>
              <a:rPr b="1" lang="en" sz="2400">
                <a:solidFill>
                  <a:schemeClr val="accent6"/>
                </a:solidFill>
              </a:rPr>
              <a:t>(P</a:t>
            </a:r>
            <a:r>
              <a:rPr b="1" baseline="-25000" lang="en" sz="2400">
                <a:solidFill>
                  <a:schemeClr val="accent6"/>
                </a:solidFill>
              </a:rPr>
              <a:t>0</a:t>
            </a:r>
            <a:r>
              <a:rPr b="1" lang="en" sz="2400">
                <a:solidFill>
                  <a:schemeClr val="accent6"/>
                </a:solidFill>
              </a:rPr>
              <a:t>) - P</a:t>
            </a:r>
            <a:r>
              <a:rPr b="1" baseline="-25000" lang="en" sz="2400">
                <a:solidFill>
                  <a:schemeClr val="accent6"/>
                </a:solidFill>
              </a:rPr>
              <a:t>1</a:t>
            </a:r>
            <a:r>
              <a:rPr b="1" lang="en" sz="2400">
                <a:solidFill>
                  <a:schemeClr val="accent6"/>
                </a:solidFill>
              </a:rPr>
              <a:t>log</a:t>
            </a:r>
            <a:r>
              <a:rPr b="1" baseline="-25000" lang="en" sz="2400">
                <a:solidFill>
                  <a:schemeClr val="accent6"/>
                </a:solidFill>
              </a:rPr>
              <a:t>2</a:t>
            </a:r>
            <a:r>
              <a:rPr b="1" lang="en" sz="2400">
                <a:solidFill>
                  <a:schemeClr val="accent6"/>
                </a:solidFill>
              </a:rPr>
              <a:t>(P</a:t>
            </a:r>
            <a:r>
              <a:rPr b="1" baseline="-25000" lang="en" sz="2400">
                <a:solidFill>
                  <a:schemeClr val="accent6"/>
                </a:solidFill>
              </a:rPr>
              <a:t>1</a:t>
            </a:r>
            <a:r>
              <a:rPr b="1" lang="en" sz="2400">
                <a:solidFill>
                  <a:schemeClr val="accent6"/>
                </a:solidFill>
              </a:rPr>
              <a:t>)</a:t>
            </a:r>
            <a:endParaRPr b="1" sz="2400">
              <a:solidFill>
                <a:schemeClr val="accent6"/>
              </a:solidFill>
            </a:endParaRPr>
          </a:p>
        </p:txBody>
      </p:sp>
      <p:sp>
        <p:nvSpPr>
          <p:cNvPr id="387" name="Google Shape;387;p30"/>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88" name="Google Shape;388;p30"/>
          <p:cNvCxnSpPr>
            <a:stCxn id="387"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89" name="Google Shape;389;p30"/>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90" name="Google Shape;390;p30"/>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91" name="Google Shape;391;p30"/>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92" name="Google Shape;392;p30"/>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93" name="Google Shape;393;p30"/>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94" name="Google Shape;394;p30"/>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95" name="Google Shape;395;p30"/>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96" name="Google Shape;396;p30"/>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97" name="Google Shape;397;p30"/>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98" name="Google Shape;398;p30"/>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99" name="Google Shape;399;p30"/>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00" name="Google Shape;400;p30"/>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01" name="Google Shape;401;p30"/>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02" name="Google Shape;402;p30"/>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03" name="Google Shape;403;p30"/>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04" name="Google Shape;404;p30"/>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05" name="Google Shape;405;p30"/>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pic>
        <p:nvPicPr>
          <p:cNvPr id="406" name="Google Shape;406;p30"/>
          <p:cNvPicPr preferRelativeResize="0"/>
          <p:nvPr/>
        </p:nvPicPr>
        <p:blipFill>
          <a:blip r:embed="rId3">
            <a:alphaModFix/>
          </a:blip>
          <a:stretch>
            <a:fillRect/>
          </a:stretch>
        </p:blipFill>
        <p:spPr>
          <a:xfrm>
            <a:off x="1484675" y="2819400"/>
            <a:ext cx="2590800" cy="752475"/>
          </a:xfrm>
          <a:prstGeom prst="rect">
            <a:avLst/>
          </a:prstGeom>
          <a:noFill/>
          <a:ln>
            <a:noFill/>
          </a:ln>
        </p:spPr>
      </p:pic>
      <p:sp>
        <p:nvSpPr>
          <p:cNvPr id="407" name="Google Shape;407;p30"/>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08" name="Google Shape;408;p30"/>
          <p:cNvSpPr txBox="1"/>
          <p:nvPr/>
        </p:nvSpPr>
        <p:spPr>
          <a:xfrm>
            <a:off x="4984100" y="24460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09" name="Google Shape;409;p30"/>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nvSpPr>
        <p:spPr>
          <a:xfrm>
            <a:off x="451775" y="1760500"/>
            <a:ext cx="5049600" cy="28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Weighted average</a:t>
            </a:r>
            <a:endParaRPr b="1" sz="1800">
              <a:solidFill>
                <a:srgbClr val="00FF00"/>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Clr>
                <a:schemeClr val="dk1"/>
              </a:buClr>
              <a:buSzPts val="1100"/>
              <a:buFont typeface="Arial"/>
              <a:buNone/>
            </a:pPr>
            <a:r>
              <a:rPr b="1" lang="en" sz="1800">
                <a:solidFill>
                  <a:srgbClr val="FFFFFF"/>
                </a:solidFill>
              </a:rPr>
              <a:t>Avg</a:t>
            </a:r>
            <a:r>
              <a:rPr b="1" baseline="-25000" lang="en" sz="1800">
                <a:solidFill>
                  <a:srgbClr val="FFFFFF"/>
                </a:solidFill>
              </a:rPr>
              <a:t>w</a:t>
            </a:r>
            <a:r>
              <a:rPr b="1" lang="en" sz="1800">
                <a:solidFill>
                  <a:srgbClr val="FFFFFF"/>
                </a:solidFill>
              </a:rPr>
              <a:t> = (n</a:t>
            </a:r>
            <a:r>
              <a:rPr b="1" baseline="-25000" lang="en" sz="1800">
                <a:solidFill>
                  <a:srgbClr val="FFFFFF"/>
                </a:solidFill>
              </a:rPr>
              <a:t>child-L</a:t>
            </a:r>
            <a:r>
              <a:rPr b="1" lang="en" sz="1800">
                <a:solidFill>
                  <a:srgbClr val="FFFFFF"/>
                </a:solidFill>
              </a:rPr>
              <a:t>/N</a:t>
            </a:r>
            <a:r>
              <a:rPr b="1" baseline="-25000" lang="en" sz="1800">
                <a:solidFill>
                  <a:srgbClr val="FFFFFF"/>
                </a:solidFill>
              </a:rPr>
              <a:t>parent</a:t>
            </a:r>
            <a:r>
              <a:rPr b="1" lang="en" sz="1800">
                <a:solidFill>
                  <a:srgbClr val="FFFFFF"/>
                </a:solidFill>
              </a:rPr>
              <a:t>)*E</a:t>
            </a:r>
            <a:r>
              <a:rPr b="1" baseline="-25000" lang="en" sz="1800">
                <a:solidFill>
                  <a:srgbClr val="FFFFFF"/>
                </a:solidFill>
              </a:rPr>
              <a:t>L</a:t>
            </a:r>
            <a:r>
              <a:rPr b="1" lang="en" sz="1800">
                <a:solidFill>
                  <a:srgbClr val="FFFFFF"/>
                </a:solidFill>
              </a:rPr>
              <a:t> + (n</a:t>
            </a:r>
            <a:r>
              <a:rPr b="1" baseline="-25000" lang="en" sz="1800">
                <a:solidFill>
                  <a:srgbClr val="FFFFFF"/>
                </a:solidFill>
              </a:rPr>
              <a:t>child-R</a:t>
            </a:r>
            <a:r>
              <a:rPr b="1" lang="en" sz="1800">
                <a:solidFill>
                  <a:srgbClr val="FFFFFF"/>
                </a:solidFill>
              </a:rPr>
              <a:t>/N</a:t>
            </a:r>
            <a:r>
              <a:rPr b="1" baseline="-25000" lang="en" sz="1800">
                <a:solidFill>
                  <a:srgbClr val="FFFFFF"/>
                </a:solidFill>
              </a:rPr>
              <a:t>parent</a:t>
            </a:r>
            <a:r>
              <a:rPr b="1" lang="en" sz="1800">
                <a:solidFill>
                  <a:srgbClr val="FFFFFF"/>
                </a:solidFill>
              </a:rPr>
              <a:t>)*E</a:t>
            </a:r>
            <a:r>
              <a:rPr b="1" baseline="-25000" lang="en" sz="1800">
                <a:solidFill>
                  <a:srgbClr val="FFFFFF"/>
                </a:solidFill>
              </a:rPr>
              <a:t>R</a:t>
            </a:r>
            <a:endParaRPr b="1" baseline="-25000" sz="1800">
              <a:solidFill>
                <a:srgbClr val="FFFFFF"/>
              </a:solidFill>
            </a:endParaRPr>
          </a:p>
          <a:p>
            <a:pPr indent="0" lvl="0" marL="0" rtl="0" algn="l">
              <a:spcBef>
                <a:spcPts val="0"/>
              </a:spcBef>
              <a:spcAft>
                <a:spcPts val="0"/>
              </a:spcAft>
              <a:buNone/>
            </a:pPr>
            <a:r>
              <a:t/>
            </a:r>
            <a:endParaRPr b="1" sz="1800">
              <a:solidFill>
                <a:srgbClr val="FFFFFF"/>
              </a:solidFill>
            </a:endParaRPr>
          </a:p>
        </p:txBody>
      </p:sp>
      <p:sp>
        <p:nvSpPr>
          <p:cNvPr id="415" name="Google Shape;415;p31"/>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16" name="Google Shape;416;p31"/>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417" name="Google Shape;417;p31"/>
          <p:cNvCxnSpPr>
            <a:stCxn id="416"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18" name="Google Shape;418;p31"/>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19" name="Google Shape;419;p31"/>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420" name="Google Shape;420;p31"/>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421" name="Google Shape;421;p31"/>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422" name="Google Shape;422;p31"/>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423" name="Google Shape;423;p31"/>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24" name="Google Shape;424;p31"/>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25" name="Google Shape;425;p31"/>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26" name="Google Shape;426;p31"/>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27" name="Google Shape;427;p31"/>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428" name="Google Shape;428;p31"/>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29" name="Google Shape;429;p31"/>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30" name="Google Shape;430;p31"/>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31" name="Google Shape;431;p31"/>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32" name="Google Shape;432;p31"/>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33" name="Google Shape;433;p31"/>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34" name="Google Shape;434;p31"/>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435" name="Google Shape;435;p31"/>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36" name="Google Shape;436;p31"/>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
        <p:nvSpPr>
          <p:cNvPr id="437" name="Google Shape;437;p31"/>
          <p:cNvSpPr txBox="1"/>
          <p:nvPr/>
        </p:nvSpPr>
        <p:spPr>
          <a:xfrm>
            <a:off x="5060300" y="21412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38" name="Google Shape;438;p31"/>
          <p:cNvSpPr txBox="1"/>
          <p:nvPr/>
        </p:nvSpPr>
        <p:spPr>
          <a:xfrm>
            <a:off x="64076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w</a:t>
            </a:r>
            <a:r>
              <a:rPr b="1" lang="en">
                <a:solidFill>
                  <a:srgbClr val="00FF00"/>
                </a:solidFill>
              </a:rPr>
              <a:t>=0.48</a:t>
            </a:r>
            <a:endParaRPr b="1">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2"/>
          <p:cNvSpPr/>
          <p:nvPr/>
        </p:nvSpPr>
        <p:spPr>
          <a:xfrm>
            <a:off x="499575" y="3317875"/>
            <a:ext cx="4711800" cy="54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45" name="Google Shape;445;p32"/>
          <p:cNvSpPr txBox="1"/>
          <p:nvPr/>
        </p:nvSpPr>
        <p:spPr>
          <a:xfrm>
            <a:off x="391775" y="1364725"/>
            <a:ext cx="4979100" cy="3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Measures</a:t>
            </a:r>
            <a:r>
              <a:rPr b="1" lang="en" sz="2400">
                <a:solidFill>
                  <a:srgbClr val="FFFFFF"/>
                </a:solidFill>
              </a:rPr>
              <a:t>:</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00"/>
                </a:solidFill>
              </a:rPr>
              <a:t>Information gain:</a:t>
            </a:r>
            <a:r>
              <a:rPr b="1" lang="en" sz="2400">
                <a:solidFill>
                  <a:srgbClr val="FFFFFF"/>
                </a:solidFill>
              </a:rPr>
              <a:t> degree of decrease </a:t>
            </a:r>
            <a:r>
              <a:rPr b="1" lang="en" sz="2400">
                <a:solidFill>
                  <a:srgbClr val="FFFFFF"/>
                </a:solidFill>
              </a:rPr>
              <a:t>in</a:t>
            </a:r>
            <a:r>
              <a:rPr b="1" lang="en" sz="2400">
                <a:solidFill>
                  <a:srgbClr val="FFFFFF"/>
                </a:solidFill>
              </a:rPr>
              <a:t> entropy after a dataset split</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
        <p:nvSpPr>
          <p:cNvPr id="446" name="Google Shape;446;p32"/>
          <p:cNvSpPr/>
          <p:nvPr/>
        </p:nvSpPr>
        <p:spPr>
          <a:xfrm>
            <a:off x="6328700" y="12995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447" name="Google Shape;447;p32"/>
          <p:cNvCxnSpPr>
            <a:stCxn id="446" idx="2"/>
          </p:cNvCxnSpPr>
          <p:nvPr/>
        </p:nvCxnSpPr>
        <p:spPr>
          <a:xfrm flipH="1">
            <a:off x="6296000" y="1940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48" name="Google Shape;448;p32"/>
          <p:cNvCxnSpPr/>
          <p:nvPr/>
        </p:nvCxnSpPr>
        <p:spPr>
          <a:xfrm>
            <a:off x="6932600" y="1941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49" name="Google Shape;449;p32"/>
          <p:cNvSpPr txBox="1"/>
          <p:nvPr/>
        </p:nvSpPr>
        <p:spPr>
          <a:xfrm>
            <a:off x="597865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450" name="Google Shape;450;p32"/>
          <p:cNvSpPr txBox="1"/>
          <p:nvPr/>
        </p:nvSpPr>
        <p:spPr>
          <a:xfrm>
            <a:off x="7536500" y="19192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451" name="Google Shape;451;p32"/>
          <p:cNvSpPr/>
          <p:nvPr/>
        </p:nvSpPr>
        <p:spPr>
          <a:xfrm>
            <a:off x="5642900" y="22899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452" name="Google Shape;452;p32"/>
          <p:cNvSpPr/>
          <p:nvPr/>
        </p:nvSpPr>
        <p:spPr>
          <a:xfrm>
            <a:off x="7278825" y="23217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453" name="Google Shape;453;p32"/>
          <p:cNvCxnSpPr/>
          <p:nvPr/>
        </p:nvCxnSpPr>
        <p:spPr>
          <a:xfrm flipH="1">
            <a:off x="6905600" y="30077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54" name="Google Shape;454;p32"/>
          <p:cNvCxnSpPr/>
          <p:nvPr/>
        </p:nvCxnSpPr>
        <p:spPr>
          <a:xfrm>
            <a:off x="7542200" y="30078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55" name="Google Shape;455;p32"/>
          <p:cNvSpPr txBox="1"/>
          <p:nvPr/>
        </p:nvSpPr>
        <p:spPr>
          <a:xfrm>
            <a:off x="6241150" y="29860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56" name="Google Shape;456;p32"/>
          <p:cNvSpPr txBox="1"/>
          <p:nvPr/>
        </p:nvSpPr>
        <p:spPr>
          <a:xfrm>
            <a:off x="7917500" y="29860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57" name="Google Shape;457;p32"/>
          <p:cNvSpPr/>
          <p:nvPr/>
        </p:nvSpPr>
        <p:spPr>
          <a:xfrm>
            <a:off x="8005100" y="34329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458" name="Google Shape;458;p32"/>
          <p:cNvSpPr/>
          <p:nvPr/>
        </p:nvSpPr>
        <p:spPr>
          <a:xfrm>
            <a:off x="6502425" y="33885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459" name="Google Shape;459;p32"/>
          <p:cNvCxnSpPr/>
          <p:nvPr/>
        </p:nvCxnSpPr>
        <p:spPr>
          <a:xfrm flipH="1">
            <a:off x="6219800" y="3998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460" name="Google Shape;460;p32"/>
          <p:cNvCxnSpPr/>
          <p:nvPr/>
        </p:nvCxnSpPr>
        <p:spPr>
          <a:xfrm>
            <a:off x="6856400" y="3998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461" name="Google Shape;461;p32"/>
          <p:cNvSpPr txBox="1"/>
          <p:nvPr/>
        </p:nvSpPr>
        <p:spPr>
          <a:xfrm>
            <a:off x="5555350" y="3976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462" name="Google Shape;462;p32"/>
          <p:cNvSpPr txBox="1"/>
          <p:nvPr/>
        </p:nvSpPr>
        <p:spPr>
          <a:xfrm>
            <a:off x="7231700" y="3976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463" name="Google Shape;463;p32"/>
          <p:cNvSpPr/>
          <p:nvPr/>
        </p:nvSpPr>
        <p:spPr>
          <a:xfrm>
            <a:off x="5947700" y="43473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464" name="Google Shape;464;p32"/>
          <p:cNvSpPr/>
          <p:nvPr/>
        </p:nvSpPr>
        <p:spPr>
          <a:xfrm>
            <a:off x="7166900" y="43473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465" name="Google Shape;465;p32"/>
          <p:cNvSpPr txBox="1"/>
          <p:nvPr/>
        </p:nvSpPr>
        <p:spPr>
          <a:xfrm>
            <a:off x="7498700" y="12268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E=1.0</a:t>
            </a:r>
            <a:endParaRPr b="1">
              <a:solidFill>
                <a:srgbClr val="FFFF00"/>
              </a:solidFill>
            </a:endParaRPr>
          </a:p>
        </p:txBody>
      </p:sp>
      <p:sp>
        <p:nvSpPr>
          <p:cNvPr id="466" name="Google Shape;466;p32"/>
          <p:cNvSpPr txBox="1"/>
          <p:nvPr/>
        </p:nvSpPr>
        <p:spPr>
          <a:xfrm>
            <a:off x="78035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E=0.75</a:t>
            </a:r>
            <a:endParaRPr b="1">
              <a:solidFill>
                <a:srgbClr val="FFFF00"/>
              </a:solidFill>
            </a:endParaRPr>
          </a:p>
        </p:txBody>
      </p:sp>
      <p:sp>
        <p:nvSpPr>
          <p:cNvPr id="467" name="Google Shape;467;p32"/>
          <p:cNvSpPr txBox="1"/>
          <p:nvPr/>
        </p:nvSpPr>
        <p:spPr>
          <a:xfrm>
            <a:off x="5060300" y="2141200"/>
            <a:ext cx="71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E=0.0</a:t>
            </a:r>
            <a:endParaRPr b="1">
              <a:solidFill>
                <a:srgbClr val="FFFF00"/>
              </a:solidFill>
            </a:endParaRPr>
          </a:p>
        </p:txBody>
      </p:sp>
      <p:sp>
        <p:nvSpPr>
          <p:cNvPr id="468" name="Google Shape;468;p32"/>
          <p:cNvSpPr txBox="1"/>
          <p:nvPr/>
        </p:nvSpPr>
        <p:spPr>
          <a:xfrm>
            <a:off x="6407600" y="2293600"/>
            <a:ext cx="893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w=0.48</a:t>
            </a:r>
            <a:endParaRPr b="1">
              <a:solidFill>
                <a:srgbClr val="00FF00"/>
              </a:solidFill>
            </a:endParaRPr>
          </a:p>
        </p:txBody>
      </p:sp>
      <p:sp>
        <p:nvSpPr>
          <p:cNvPr id="469" name="Google Shape;469;p32"/>
          <p:cNvSpPr txBox="1"/>
          <p:nvPr/>
        </p:nvSpPr>
        <p:spPr>
          <a:xfrm>
            <a:off x="4952900" y="2404050"/>
            <a:ext cx="83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G</a:t>
            </a:r>
            <a:r>
              <a:rPr b="1" lang="en">
                <a:solidFill>
                  <a:srgbClr val="FFFF00"/>
                </a:solidFill>
              </a:rPr>
              <a:t>=1.00</a:t>
            </a:r>
            <a:endParaRPr b="1">
              <a:solidFill>
                <a:srgbClr val="FFFF00"/>
              </a:solidFill>
            </a:endParaRPr>
          </a:p>
        </p:txBody>
      </p:sp>
      <p:sp>
        <p:nvSpPr>
          <p:cNvPr id="470" name="Google Shape;470;p32"/>
          <p:cNvSpPr txBox="1"/>
          <p:nvPr/>
        </p:nvSpPr>
        <p:spPr>
          <a:xfrm>
            <a:off x="7797500" y="2561475"/>
            <a:ext cx="836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G=0.64</a:t>
            </a:r>
            <a:endParaRPr b="1">
              <a:solidFill>
                <a:srgbClr val="FFFF00"/>
              </a:solidFill>
            </a:endParaRPr>
          </a:p>
        </p:txBody>
      </p:sp>
      <p:sp>
        <p:nvSpPr>
          <p:cNvPr id="471" name="Google Shape;471;p32"/>
          <p:cNvSpPr txBox="1"/>
          <p:nvPr/>
        </p:nvSpPr>
        <p:spPr>
          <a:xfrm>
            <a:off x="546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Information gain</a:t>
            </a:r>
            <a:endParaRPr>
              <a:solidFill>
                <a:srgbClr val="1F497D"/>
              </a:solidFill>
              <a:latin typeface="Comic Sans MS"/>
              <a:ea typeface="Comic Sans MS"/>
              <a:cs typeface="Comic Sans MS"/>
              <a:sym typeface="Comic Sans MS"/>
            </a:endParaRPr>
          </a:p>
        </p:txBody>
      </p:sp>
      <p:sp>
        <p:nvSpPr>
          <p:cNvPr id="472" name="Google Shape;472;p32"/>
          <p:cNvSpPr txBox="1"/>
          <p:nvPr/>
        </p:nvSpPr>
        <p:spPr>
          <a:xfrm>
            <a:off x="1689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Entropy (parent)</a:t>
            </a:r>
            <a:endParaRPr>
              <a:solidFill>
                <a:srgbClr val="1F497D"/>
              </a:solidFill>
              <a:latin typeface="Comic Sans MS"/>
              <a:ea typeface="Comic Sans MS"/>
              <a:cs typeface="Comic Sans MS"/>
              <a:sym typeface="Comic Sans MS"/>
            </a:endParaRPr>
          </a:p>
        </p:txBody>
      </p:sp>
      <p:sp>
        <p:nvSpPr>
          <p:cNvPr id="473" name="Google Shape;473;p32"/>
          <p:cNvSpPr txBox="1"/>
          <p:nvPr/>
        </p:nvSpPr>
        <p:spPr>
          <a:xfrm>
            <a:off x="28326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Weights average</a:t>
            </a:r>
            <a:endParaRPr>
              <a:solidFill>
                <a:srgbClr val="1F497D"/>
              </a:solidFill>
              <a:latin typeface="Comic Sans MS"/>
              <a:ea typeface="Comic Sans MS"/>
              <a:cs typeface="Comic Sans MS"/>
              <a:sym typeface="Comic Sans MS"/>
            </a:endParaRPr>
          </a:p>
        </p:txBody>
      </p:sp>
      <p:sp>
        <p:nvSpPr>
          <p:cNvPr id="474" name="Google Shape;474;p32"/>
          <p:cNvSpPr txBox="1"/>
          <p:nvPr/>
        </p:nvSpPr>
        <p:spPr>
          <a:xfrm>
            <a:off x="4128075" y="3280200"/>
            <a:ext cx="10833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latin typeface="Comic Sans MS"/>
                <a:ea typeface="Comic Sans MS"/>
                <a:cs typeface="Comic Sans MS"/>
                <a:sym typeface="Comic Sans MS"/>
              </a:rPr>
              <a:t>Entropy (children)</a:t>
            </a:r>
            <a:endParaRPr>
              <a:solidFill>
                <a:srgbClr val="1F497D"/>
              </a:solidFill>
              <a:latin typeface="Comic Sans MS"/>
              <a:ea typeface="Comic Sans MS"/>
              <a:cs typeface="Comic Sans MS"/>
              <a:sym typeface="Comic Sans MS"/>
            </a:endParaRPr>
          </a:p>
        </p:txBody>
      </p:sp>
      <p:sp>
        <p:nvSpPr>
          <p:cNvPr id="475" name="Google Shape;475;p32"/>
          <p:cNvSpPr txBox="1"/>
          <p:nvPr/>
        </p:nvSpPr>
        <p:spPr>
          <a:xfrm>
            <a:off x="775275" y="3400800"/>
            <a:ext cx="4818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latin typeface="Comic Sans MS"/>
                <a:ea typeface="Comic Sans MS"/>
                <a:cs typeface="Comic Sans MS"/>
                <a:sym typeface="Comic Sans MS"/>
              </a:rPr>
              <a:t>                    =                   -                          *</a:t>
            </a:r>
            <a:endParaRPr>
              <a:solidFill>
                <a:srgbClr val="1F497D"/>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3"/>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81" name="Google Shape;481;p33"/>
          <p:cNvSpPr txBox="1"/>
          <p:nvPr/>
        </p:nvSpPr>
        <p:spPr>
          <a:xfrm>
            <a:off x="391775" y="1261350"/>
            <a:ext cx="7348200" cy="3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How decision trees divide </a:t>
            </a:r>
            <a:r>
              <a:rPr b="1" lang="en" sz="2400">
                <a:solidFill>
                  <a:srgbClr val="FFFF00"/>
                </a:solidFill>
              </a:rPr>
              <a:t>continuous variables</a:t>
            </a:r>
            <a:r>
              <a:rPr b="1" lang="en" sz="2400">
                <a:solidFill>
                  <a:srgbClr val="FFFFFF"/>
                </a:solidFill>
              </a:rPr>
              <a:t>?</a:t>
            </a:r>
            <a:endParaRPr b="1" sz="24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Iterate until all partitions are done</a:t>
            </a:r>
            <a:endParaRPr b="1" sz="24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Order the values of the continuous  variable</a:t>
            </a:r>
            <a:endParaRPr b="1" sz="22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Divide into two group for each partition with at least the selected number of items per node</a:t>
            </a:r>
            <a:endParaRPr b="1" sz="2200">
              <a:solidFill>
                <a:srgbClr val="FFFFFF"/>
              </a:solidFill>
            </a:endParaRPr>
          </a:p>
          <a:p>
            <a:pPr indent="-368300" lvl="1" marL="914400" rtl="0" algn="l">
              <a:spcBef>
                <a:spcPts val="0"/>
              </a:spcBef>
              <a:spcAft>
                <a:spcPts val="0"/>
              </a:spcAft>
              <a:buClr>
                <a:srgbClr val="FFFFFF"/>
              </a:buClr>
              <a:buSzPts val="2200"/>
              <a:buChar char="○"/>
            </a:pPr>
            <a:r>
              <a:rPr b="1" lang="en" sz="2200">
                <a:solidFill>
                  <a:srgbClr val="FFFFFF"/>
                </a:solidFill>
              </a:rPr>
              <a:t>Calculate the information gain</a:t>
            </a:r>
            <a:endParaRPr b="1" sz="2200">
              <a:solidFill>
                <a:srgbClr val="FFFFFF"/>
              </a:solidFill>
            </a:endParaRPr>
          </a:p>
          <a:p>
            <a:pPr indent="-381000" lvl="0" marL="457200" rtl="0" algn="l">
              <a:spcBef>
                <a:spcPts val="0"/>
              </a:spcBef>
              <a:spcAft>
                <a:spcPts val="0"/>
              </a:spcAft>
              <a:buClr>
                <a:srgbClr val="FFFFFF"/>
              </a:buClr>
              <a:buSzPts val="2400"/>
              <a:buChar char="●"/>
            </a:pPr>
            <a:r>
              <a:rPr b="1" lang="en" sz="2400">
                <a:solidFill>
                  <a:srgbClr val="FFFFFF"/>
                </a:solidFill>
              </a:rPr>
              <a:t>Select the partition with the highest information gain</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pic>
        <p:nvPicPr>
          <p:cNvPr id="482" name="Google Shape;482;p33"/>
          <p:cNvPicPr preferRelativeResize="0"/>
          <p:nvPr/>
        </p:nvPicPr>
        <p:blipFill>
          <a:blip r:embed="rId3">
            <a:alphaModFix/>
          </a:blip>
          <a:stretch>
            <a:fillRect/>
          </a:stretch>
        </p:blipFill>
        <p:spPr>
          <a:xfrm>
            <a:off x="6295000" y="3417950"/>
            <a:ext cx="2415601" cy="139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88" name="Google Shape;488;p34"/>
          <p:cNvSpPr txBox="1"/>
          <p:nvPr/>
        </p:nvSpPr>
        <p:spPr>
          <a:xfrm>
            <a:off x="564750" y="1274650"/>
            <a:ext cx="8277900" cy="30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Types of decision trees</a:t>
            </a:r>
            <a:endParaRPr b="1"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FF"/>
                </a:solidFill>
              </a:rPr>
              <a:t>Classification </a:t>
            </a:r>
            <a:r>
              <a:rPr b="1" lang="en" sz="1800">
                <a:solidFill>
                  <a:srgbClr val="FFFFFF"/>
                </a:solidFill>
              </a:rPr>
              <a:t>(Entropy | Gini Index, Information Gain)</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FF"/>
                </a:solidFill>
              </a:rPr>
              <a:t>Regression </a:t>
            </a:r>
            <a:r>
              <a:rPr b="1" lang="en" sz="1800">
                <a:solidFill>
                  <a:srgbClr val="FFFFFF"/>
                </a:solidFill>
              </a:rPr>
              <a:t>(</a:t>
            </a:r>
            <a:r>
              <a:rPr b="1" lang="en" sz="1800">
                <a:solidFill>
                  <a:srgbClr val="FFFFFF"/>
                </a:solidFill>
              </a:rPr>
              <a:t>Reduction in variance )</a:t>
            </a:r>
            <a:endParaRPr b="1" sz="3000">
              <a:solidFill>
                <a:srgbClr val="FFFFFF"/>
              </a:solidFill>
            </a:endParaRPr>
          </a:p>
          <a:p>
            <a:pPr indent="0" lvl="0" marL="0" rtl="0" algn="l">
              <a:spcBef>
                <a:spcPts val="0"/>
              </a:spcBef>
              <a:spcAft>
                <a:spcPts val="0"/>
              </a:spcAft>
              <a:buNone/>
            </a:pPr>
            <a:r>
              <a:t/>
            </a:r>
            <a:endParaRPr b="1" sz="3000">
              <a:solidFill>
                <a:srgbClr val="FFFFFF"/>
              </a:solidFill>
            </a:endParaRPr>
          </a:p>
        </p:txBody>
      </p:sp>
      <p:pic>
        <p:nvPicPr>
          <p:cNvPr id="489" name="Google Shape;489;p34"/>
          <p:cNvPicPr preferRelativeResize="0"/>
          <p:nvPr/>
        </p:nvPicPr>
        <p:blipFill>
          <a:blip r:embed="rId3">
            <a:alphaModFix/>
          </a:blip>
          <a:stretch>
            <a:fillRect/>
          </a:stretch>
        </p:blipFill>
        <p:spPr>
          <a:xfrm>
            <a:off x="4834225" y="2495549"/>
            <a:ext cx="2750924" cy="763250"/>
          </a:xfrm>
          <a:prstGeom prst="rect">
            <a:avLst/>
          </a:prstGeom>
          <a:noFill/>
          <a:ln>
            <a:noFill/>
          </a:ln>
        </p:spPr>
      </p:pic>
      <p:pic>
        <p:nvPicPr>
          <p:cNvPr id="490" name="Google Shape;490;p34"/>
          <p:cNvPicPr preferRelativeResize="0"/>
          <p:nvPr/>
        </p:nvPicPr>
        <p:blipFill>
          <a:blip r:embed="rId4">
            <a:alphaModFix/>
          </a:blip>
          <a:stretch>
            <a:fillRect/>
          </a:stretch>
        </p:blipFill>
        <p:spPr>
          <a:xfrm>
            <a:off x="1568650" y="2495538"/>
            <a:ext cx="2590800" cy="75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496" name="Google Shape;496;p35"/>
          <p:cNvSpPr txBox="1"/>
          <p:nvPr/>
        </p:nvSpPr>
        <p:spPr>
          <a:xfrm>
            <a:off x="457575" y="1095275"/>
            <a:ext cx="8541300" cy="38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rPr>
              <a:t>Algorithms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ID3</a:t>
            </a:r>
            <a:r>
              <a:rPr b="1" lang="en" sz="2200">
                <a:solidFill>
                  <a:srgbClr val="FFFFFF"/>
                </a:solidFill>
              </a:rPr>
              <a:t> (Iterative dichotomizer)</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C4.5</a:t>
            </a:r>
            <a:r>
              <a:rPr b="1" lang="en" sz="2200">
                <a:solidFill>
                  <a:srgbClr val="FFFFFF"/>
                </a:solidFill>
              </a:rPr>
              <a:t> (Quinlan's next iteration)</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C5.0</a:t>
            </a:r>
            <a:r>
              <a:rPr b="1" lang="en" sz="2200">
                <a:solidFill>
                  <a:srgbClr val="FFFFFF"/>
                </a:solidFill>
              </a:rPr>
              <a:t> (Quinlan iteration, patent = closed source)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CART</a:t>
            </a:r>
            <a:r>
              <a:rPr b="1" lang="en" sz="2200">
                <a:solidFill>
                  <a:srgbClr val="FFFFFF"/>
                </a:solidFill>
              </a:rPr>
              <a:t> (Classification And Regression Trees) - uses gini index as a measure of purity and uses  pruning to reduce overfitting</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CHAID</a:t>
            </a:r>
            <a:r>
              <a:rPr b="1" lang="en" sz="2200">
                <a:solidFill>
                  <a:srgbClr val="FFFFFF"/>
                </a:solidFill>
              </a:rPr>
              <a:t> (chi-square automatic interaction detector) </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MARS</a:t>
            </a:r>
            <a:r>
              <a:rPr b="1" lang="en" sz="2200">
                <a:solidFill>
                  <a:srgbClr val="FFFFFF"/>
                </a:solidFill>
              </a:rPr>
              <a:t> (multi-adaptive regression splines, patent = closed source)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CTree</a:t>
            </a:r>
            <a:r>
              <a:rPr b="1" lang="en" sz="2200">
                <a:solidFill>
                  <a:srgbClr val="FFFFFF"/>
                </a:solidFill>
              </a:rPr>
              <a:t> (Conditional Inference Trees)</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pic>
        <p:nvPicPr>
          <p:cNvPr id="497" name="Google Shape;497;p35"/>
          <p:cNvPicPr preferRelativeResize="0"/>
          <p:nvPr/>
        </p:nvPicPr>
        <p:blipFill>
          <a:blip r:embed="rId3">
            <a:alphaModFix/>
          </a:blip>
          <a:stretch>
            <a:fillRect/>
          </a:stretch>
        </p:blipFill>
        <p:spPr>
          <a:xfrm>
            <a:off x="5705475" y="1327499"/>
            <a:ext cx="2750924" cy="76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707650" y="181175"/>
            <a:ext cx="7574400" cy="7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Ensemble Models</a:t>
            </a:r>
            <a:endParaRPr sz="4900"/>
          </a:p>
        </p:txBody>
      </p:sp>
      <p:pic>
        <p:nvPicPr>
          <p:cNvPr id="503" name="Google Shape;503;p36"/>
          <p:cNvPicPr preferRelativeResize="0"/>
          <p:nvPr/>
        </p:nvPicPr>
        <p:blipFill>
          <a:blip r:embed="rId3">
            <a:alphaModFix/>
          </a:blip>
          <a:stretch>
            <a:fillRect/>
          </a:stretch>
        </p:blipFill>
        <p:spPr>
          <a:xfrm>
            <a:off x="1253525" y="1154650"/>
            <a:ext cx="6386551" cy="3495500"/>
          </a:xfrm>
          <a:prstGeom prst="rect">
            <a:avLst/>
          </a:prstGeom>
          <a:noFill/>
          <a:ln>
            <a:noFill/>
          </a:ln>
        </p:spPr>
      </p:pic>
      <p:sp>
        <p:nvSpPr>
          <p:cNvPr id="504" name="Google Shape;504;p36"/>
          <p:cNvSpPr txBox="1"/>
          <p:nvPr/>
        </p:nvSpPr>
        <p:spPr>
          <a:xfrm>
            <a:off x="882125" y="4573950"/>
            <a:ext cx="7473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https://academy.rapidminer.com/learn/article/ensemble-models-diversity-works-like-magic</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76" name="Google Shape;176;p19"/>
          <p:cNvGraphicFramePr/>
          <p:nvPr/>
        </p:nvGraphicFramePr>
        <p:xfrm>
          <a:off x="652600" y="1457300"/>
          <a:ext cx="3000000" cy="3000000"/>
        </p:xfrm>
        <a:graphic>
          <a:graphicData uri="http://schemas.openxmlformats.org/drawingml/2006/table">
            <a:tbl>
              <a:tblPr>
                <a:noFill/>
                <a:tableStyleId>{96F8F6E1-858D-43C4-A294-B011A6EC9150}</a:tableStyleId>
              </a:tblPr>
              <a:tblGrid>
                <a:gridCol w="2857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6</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7</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8</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9</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graphicFrame>
        <p:nvGraphicFramePr>
          <p:cNvPr id="177" name="Google Shape;177;p19"/>
          <p:cNvGraphicFramePr/>
          <p:nvPr/>
        </p:nvGraphicFramePr>
        <p:xfrm>
          <a:off x="4538800" y="1838300"/>
          <a:ext cx="3000000" cy="3000000"/>
        </p:xfrm>
        <a:graphic>
          <a:graphicData uri="http://schemas.openxmlformats.org/drawingml/2006/table">
            <a:tbl>
              <a:tblPr>
                <a:noFill/>
                <a:tableStyleId>{96F8F6E1-858D-43C4-A294-B011A6EC9150}</a:tableStyleId>
              </a:tblPr>
              <a:tblGrid>
                <a:gridCol w="2857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solidFill>
                            <a:srgbClr val="FFFFFF"/>
                          </a:solidFill>
                        </a:rPr>
                        <a:t>15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37"/>
          <p:cNvGrpSpPr/>
          <p:nvPr/>
        </p:nvGrpSpPr>
        <p:grpSpPr>
          <a:xfrm flipH="1">
            <a:off x="3239319" y="1287950"/>
            <a:ext cx="915000" cy="1575300"/>
            <a:chOff x="1247875" y="1592750"/>
            <a:chExt cx="915000" cy="1575300"/>
          </a:xfrm>
        </p:grpSpPr>
        <p:sp>
          <p:nvSpPr>
            <p:cNvPr id="510" name="Google Shape;510;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7"/>
            <p:cNvCxnSpPr>
              <a:stCxn id="516" idx="4"/>
              <a:endCxn id="510"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18" name="Google Shape;518;p37"/>
            <p:cNvCxnSpPr>
              <a:stCxn id="516" idx="4"/>
              <a:endCxn id="511"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19" name="Google Shape;519;p37"/>
            <p:cNvCxnSpPr>
              <a:endCxn id="512"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0" name="Google Shape;520;p37"/>
            <p:cNvCxnSpPr>
              <a:stCxn id="511" idx="4"/>
              <a:endCxn id="513"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1" name="Google Shape;521;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22" name="Google Shape;522;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23" name="Google Shape;523;p37"/>
          <p:cNvGrpSpPr/>
          <p:nvPr/>
        </p:nvGrpSpPr>
        <p:grpSpPr>
          <a:xfrm flipH="1">
            <a:off x="4521960" y="1516550"/>
            <a:ext cx="915000" cy="1118100"/>
            <a:chOff x="1247875" y="1592750"/>
            <a:chExt cx="915000" cy="1118100"/>
          </a:xfrm>
        </p:grpSpPr>
        <p:sp>
          <p:nvSpPr>
            <p:cNvPr id="524" name="Google Shape;524;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37"/>
            <p:cNvCxnSpPr>
              <a:stCxn id="528" idx="4"/>
              <a:endCxn id="52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0" name="Google Shape;530;p37"/>
            <p:cNvCxnSpPr>
              <a:stCxn id="528" idx="4"/>
              <a:endCxn id="52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1" name="Google Shape;531;p37"/>
            <p:cNvCxnSpPr>
              <a:endCxn id="52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32" name="Google Shape;532;p37"/>
            <p:cNvCxnSpPr>
              <a:stCxn id="525" idx="4"/>
              <a:endCxn id="52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33" name="Google Shape;533;p37"/>
          <p:cNvGrpSpPr/>
          <p:nvPr/>
        </p:nvGrpSpPr>
        <p:grpSpPr>
          <a:xfrm>
            <a:off x="5743675" y="1287950"/>
            <a:ext cx="915000" cy="1575300"/>
            <a:chOff x="1247875" y="1592750"/>
            <a:chExt cx="915000" cy="1575300"/>
          </a:xfrm>
        </p:grpSpPr>
        <p:sp>
          <p:nvSpPr>
            <p:cNvPr id="534" name="Google Shape;534;p37"/>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37"/>
            <p:cNvCxnSpPr>
              <a:stCxn id="540" idx="4"/>
              <a:endCxn id="53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2" name="Google Shape;542;p37"/>
            <p:cNvCxnSpPr>
              <a:stCxn id="540" idx="4"/>
              <a:endCxn id="53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3" name="Google Shape;543;p37"/>
            <p:cNvCxnSpPr>
              <a:endCxn id="53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4" name="Google Shape;544;p37"/>
            <p:cNvCxnSpPr>
              <a:stCxn id="535" idx="4"/>
              <a:endCxn id="53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5" name="Google Shape;545;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46" name="Google Shape;546;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47" name="Google Shape;547;p37"/>
          <p:cNvGrpSpPr/>
          <p:nvPr/>
        </p:nvGrpSpPr>
        <p:grpSpPr>
          <a:xfrm flipH="1">
            <a:off x="6912656" y="1287950"/>
            <a:ext cx="915000" cy="1575300"/>
            <a:chOff x="1247875" y="1592750"/>
            <a:chExt cx="915000" cy="1575300"/>
          </a:xfrm>
        </p:grpSpPr>
        <p:sp>
          <p:nvSpPr>
            <p:cNvPr id="548" name="Google Shape;548;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 name="Google Shape;555;p37"/>
            <p:cNvCxnSpPr>
              <a:stCxn id="554" idx="4"/>
              <a:endCxn id="54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6" name="Google Shape;556;p37"/>
            <p:cNvCxnSpPr>
              <a:stCxn id="554" idx="4"/>
              <a:endCxn id="54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7" name="Google Shape;557;p37"/>
            <p:cNvCxnSpPr>
              <a:endCxn id="55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8" name="Google Shape;558;p37"/>
            <p:cNvCxnSpPr>
              <a:stCxn id="549" idx="4"/>
              <a:endCxn id="55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59" name="Google Shape;559;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0" name="Google Shape;560;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61" name="Google Shape;561;p37"/>
          <p:cNvGrpSpPr/>
          <p:nvPr/>
        </p:nvGrpSpPr>
        <p:grpSpPr>
          <a:xfrm>
            <a:off x="4372075" y="3345350"/>
            <a:ext cx="915000" cy="1118100"/>
            <a:chOff x="1247875" y="1592750"/>
            <a:chExt cx="915000" cy="1118100"/>
          </a:xfrm>
        </p:grpSpPr>
        <p:sp>
          <p:nvSpPr>
            <p:cNvPr id="562" name="Google Shape;562;p37"/>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37"/>
            <p:cNvCxnSpPr>
              <a:stCxn id="566" idx="4"/>
              <a:endCxn id="56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8" name="Google Shape;568;p37"/>
            <p:cNvCxnSpPr>
              <a:stCxn id="566" idx="4"/>
              <a:endCxn id="56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69" name="Google Shape;569;p37"/>
            <p:cNvCxnSpPr>
              <a:endCxn id="56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70" name="Google Shape;570;p37"/>
            <p:cNvCxnSpPr>
              <a:stCxn id="563" idx="4"/>
              <a:endCxn id="56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571" name="Google Shape;571;p37"/>
          <p:cNvGrpSpPr/>
          <p:nvPr/>
        </p:nvGrpSpPr>
        <p:grpSpPr>
          <a:xfrm>
            <a:off x="5972275" y="3116750"/>
            <a:ext cx="915000" cy="1575300"/>
            <a:chOff x="1247875" y="1592750"/>
            <a:chExt cx="915000" cy="1575300"/>
          </a:xfrm>
        </p:grpSpPr>
        <p:sp>
          <p:nvSpPr>
            <p:cNvPr id="572" name="Google Shape;572;p37"/>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37"/>
            <p:cNvCxnSpPr>
              <a:stCxn id="578" idx="4"/>
              <a:endCxn id="57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0" name="Google Shape;580;p37"/>
            <p:cNvCxnSpPr>
              <a:stCxn id="578" idx="4"/>
              <a:endCxn id="57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1" name="Google Shape;581;p37"/>
            <p:cNvCxnSpPr>
              <a:endCxn id="57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2" name="Google Shape;582;p37"/>
            <p:cNvCxnSpPr>
              <a:stCxn id="573" idx="4"/>
              <a:endCxn id="57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3" name="Google Shape;583;p37"/>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584" name="Google Shape;584;p37"/>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pic>
        <p:nvPicPr>
          <p:cNvPr id="585" name="Google Shape;585;p37"/>
          <p:cNvPicPr preferRelativeResize="0"/>
          <p:nvPr/>
        </p:nvPicPr>
        <p:blipFill>
          <a:blip r:embed="rId3">
            <a:alphaModFix/>
          </a:blip>
          <a:stretch>
            <a:fillRect/>
          </a:stretch>
        </p:blipFill>
        <p:spPr>
          <a:xfrm>
            <a:off x="723900" y="700088"/>
            <a:ext cx="1295400" cy="4200525"/>
          </a:xfrm>
          <a:prstGeom prst="rect">
            <a:avLst/>
          </a:prstGeom>
          <a:noFill/>
          <a:ln>
            <a:noFill/>
          </a:ln>
        </p:spPr>
      </p:pic>
      <p:sp>
        <p:nvSpPr>
          <p:cNvPr id="586" name="Google Shape;586;p37"/>
          <p:cNvSpPr txBox="1"/>
          <p:nvPr/>
        </p:nvSpPr>
        <p:spPr>
          <a:xfrm>
            <a:off x="32347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7" name="Google Shape;587;p37"/>
          <p:cNvSpPr txBox="1"/>
          <p:nvPr/>
        </p:nvSpPr>
        <p:spPr>
          <a:xfrm>
            <a:off x="44539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8" name="Google Shape;588;p37"/>
          <p:cNvSpPr txBox="1"/>
          <p:nvPr/>
        </p:nvSpPr>
        <p:spPr>
          <a:xfrm>
            <a:off x="54445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89" name="Google Shape;589;p37"/>
          <p:cNvSpPr txBox="1"/>
          <p:nvPr/>
        </p:nvSpPr>
        <p:spPr>
          <a:xfrm>
            <a:off x="4377725" y="43256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90" name="Google Shape;590;p37"/>
          <p:cNvSpPr txBox="1"/>
          <p:nvPr/>
        </p:nvSpPr>
        <p:spPr>
          <a:xfrm>
            <a:off x="5673125" y="44018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sp>
        <p:nvSpPr>
          <p:cNvPr id="591" name="Google Shape;591;p37"/>
          <p:cNvSpPr txBox="1"/>
          <p:nvPr/>
        </p:nvSpPr>
        <p:spPr>
          <a:xfrm>
            <a:off x="6816125" y="2649275"/>
            <a:ext cx="241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0</a:t>
            </a:r>
            <a:endParaRPr b="1">
              <a:solidFill>
                <a:srgbClr val="FFFFFF"/>
              </a:solidFill>
            </a:endParaRPr>
          </a:p>
        </p:txBody>
      </p:sp>
      <p:sp>
        <p:nvSpPr>
          <p:cNvPr id="592" name="Google Shape;592;p37"/>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8"/>
          <p:cNvSpPr txBox="1"/>
          <p:nvPr/>
        </p:nvSpPr>
        <p:spPr>
          <a:xfrm>
            <a:off x="448200" y="1249025"/>
            <a:ext cx="8248800" cy="3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00"/>
                </a:solidFill>
              </a:rPr>
              <a:t>Ensemble</a:t>
            </a:r>
            <a:r>
              <a:rPr b="1" lang="en" sz="3000">
                <a:solidFill>
                  <a:srgbClr val="FFFFFF"/>
                </a:solidFill>
              </a:rPr>
              <a:t>: a technique where a set of weak learners are combined to create a strong learner that obtains better performance than a single one.  </a:t>
            </a:r>
            <a:endParaRPr b="1" sz="3000">
              <a:solidFill>
                <a:srgbClr val="FFFFFF"/>
              </a:solidFill>
            </a:endParaRPr>
          </a:p>
          <a:p>
            <a:pPr indent="-419100" lvl="0" marL="457200" rtl="0" algn="l">
              <a:spcBef>
                <a:spcPts val="0"/>
              </a:spcBef>
              <a:spcAft>
                <a:spcPts val="0"/>
              </a:spcAft>
              <a:buClr>
                <a:srgbClr val="FFFFFF"/>
              </a:buClr>
              <a:buSzPts val="3000"/>
              <a:buChar char="-"/>
            </a:pPr>
            <a:r>
              <a:rPr b="1" lang="en" sz="3000">
                <a:solidFill>
                  <a:srgbClr val="FFFFFF"/>
                </a:solidFill>
              </a:rPr>
              <a:t>There are three factors that cause </a:t>
            </a:r>
            <a:r>
              <a:rPr b="1" lang="en" sz="3000">
                <a:solidFill>
                  <a:srgbClr val="FFFF00"/>
                </a:solidFill>
              </a:rPr>
              <a:t>errors</a:t>
            </a:r>
            <a:r>
              <a:rPr b="1" lang="en" sz="3000">
                <a:solidFill>
                  <a:srgbClr val="FFFFFF"/>
                </a:solidFill>
              </a:rPr>
              <a:t> in models: </a:t>
            </a:r>
            <a:r>
              <a:rPr b="1" lang="en" sz="3000">
                <a:solidFill>
                  <a:srgbClr val="FFFF00"/>
                </a:solidFill>
              </a:rPr>
              <a:t>noise, bias and variance</a:t>
            </a:r>
            <a:r>
              <a:rPr b="1" lang="en" sz="3000">
                <a:solidFill>
                  <a:srgbClr val="FFFFFF"/>
                </a:solidFill>
              </a:rPr>
              <a:t>.</a:t>
            </a:r>
            <a:endParaRPr b="1" sz="3000">
              <a:solidFill>
                <a:srgbClr val="FFFFFF"/>
              </a:solidFill>
            </a:endParaRPr>
          </a:p>
          <a:p>
            <a:pPr indent="-419100" lvl="0" marL="457200" rtl="0" algn="l">
              <a:spcBef>
                <a:spcPts val="0"/>
              </a:spcBef>
              <a:spcAft>
                <a:spcPts val="0"/>
              </a:spcAft>
              <a:buClr>
                <a:srgbClr val="FFFFFF"/>
              </a:buClr>
              <a:buSzPts val="3000"/>
              <a:buChar char="-"/>
            </a:pPr>
            <a:r>
              <a:rPr b="1" lang="en" sz="3000">
                <a:solidFill>
                  <a:srgbClr val="FFFFFF"/>
                </a:solidFill>
              </a:rPr>
              <a:t>Ensembling correct those errors.</a:t>
            </a:r>
            <a:endParaRPr b="1" sz="3000">
              <a:solidFill>
                <a:srgbClr val="FFFFFF"/>
              </a:solidFill>
            </a:endParaRPr>
          </a:p>
          <a:p>
            <a:pPr indent="0" lvl="0" marL="0" rtl="0" algn="l">
              <a:spcBef>
                <a:spcPts val="0"/>
              </a:spcBef>
              <a:spcAft>
                <a:spcPts val="0"/>
              </a:spcAft>
              <a:buNone/>
            </a:pPr>
            <a:r>
              <a:t/>
            </a:r>
            <a:endParaRPr b="1" sz="3000">
              <a:solidFill>
                <a:srgbClr val="FFFFFF"/>
              </a:solidFill>
            </a:endParaRPr>
          </a:p>
        </p:txBody>
      </p:sp>
      <p:sp>
        <p:nvSpPr>
          <p:cNvPr id="598" name="Google Shape;598;p38"/>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9"/>
          <p:cNvSpPr txBox="1"/>
          <p:nvPr/>
        </p:nvSpPr>
        <p:spPr>
          <a:xfrm>
            <a:off x="600600" y="1325225"/>
            <a:ext cx="7953300" cy="3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There are two main ensemble techniques:</a:t>
            </a:r>
            <a:endParaRPr b="1"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00"/>
                </a:solidFill>
              </a:rPr>
              <a:t>Bagging</a:t>
            </a:r>
            <a:r>
              <a:rPr b="1" lang="en" sz="3000">
                <a:solidFill>
                  <a:srgbClr val="FFFFFF"/>
                </a:solidFill>
              </a:rPr>
              <a:t>: </a:t>
            </a:r>
            <a:endParaRPr b="1"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Random Forest</a:t>
            </a:r>
            <a:endParaRPr sz="3000">
              <a:solidFill>
                <a:srgbClr val="FFFFFF"/>
              </a:solidFill>
            </a:endParaRPr>
          </a:p>
          <a:p>
            <a:pPr indent="-419100" lvl="0" marL="914400" rtl="0" algn="l">
              <a:spcBef>
                <a:spcPts val="0"/>
              </a:spcBef>
              <a:spcAft>
                <a:spcPts val="0"/>
              </a:spcAft>
              <a:buClr>
                <a:srgbClr val="FFFFFF"/>
              </a:buClr>
              <a:buSzPts val="3000"/>
              <a:buChar char="●"/>
            </a:pPr>
            <a:r>
              <a:rPr b="1" lang="en" sz="3000">
                <a:solidFill>
                  <a:srgbClr val="FFFF00"/>
                </a:solidFill>
              </a:rPr>
              <a:t>Boosting</a:t>
            </a:r>
            <a:r>
              <a:rPr b="1" lang="en" sz="3000">
                <a:solidFill>
                  <a:srgbClr val="FFFFFF"/>
                </a:solidFill>
              </a:rPr>
              <a:t>: </a:t>
            </a:r>
            <a:endParaRPr b="1"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AdaBoost</a:t>
            </a:r>
            <a:endParaRPr sz="3000">
              <a:solidFill>
                <a:srgbClr val="FFFFFF"/>
              </a:solidFill>
            </a:endParaRPr>
          </a:p>
          <a:p>
            <a:pPr indent="-419100" lvl="1" marL="1371600" rtl="0" algn="l">
              <a:spcBef>
                <a:spcPts val="0"/>
              </a:spcBef>
              <a:spcAft>
                <a:spcPts val="0"/>
              </a:spcAft>
              <a:buClr>
                <a:srgbClr val="FFFFFF"/>
              </a:buClr>
              <a:buSzPts val="3000"/>
              <a:buChar char="○"/>
            </a:pPr>
            <a:r>
              <a:rPr lang="en" sz="3000">
                <a:solidFill>
                  <a:srgbClr val="FFFFFF"/>
                </a:solidFill>
              </a:rPr>
              <a:t>XGboost </a:t>
            </a:r>
            <a:endParaRPr sz="3000">
              <a:solidFill>
                <a:srgbClr val="FFFFFF"/>
              </a:solidFill>
            </a:endParaRPr>
          </a:p>
        </p:txBody>
      </p:sp>
      <p:sp>
        <p:nvSpPr>
          <p:cNvPr id="604" name="Google Shape;604;p39"/>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0"/>
          <p:cNvSpPr txBox="1"/>
          <p:nvPr/>
        </p:nvSpPr>
        <p:spPr>
          <a:xfrm>
            <a:off x="676800" y="1172825"/>
            <a:ext cx="7966200" cy="3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Bagging</a:t>
            </a:r>
            <a:endParaRPr b="1" sz="2800">
              <a:solidFill>
                <a:srgbClr val="FFFFFF"/>
              </a:solidFill>
            </a:endParaRPr>
          </a:p>
          <a:p>
            <a:pPr indent="-406400" lvl="0" marL="457200" rtl="0" algn="l">
              <a:spcBef>
                <a:spcPts val="0"/>
              </a:spcBef>
              <a:spcAft>
                <a:spcPts val="0"/>
              </a:spcAft>
              <a:buClr>
                <a:srgbClr val="FFFFFF"/>
              </a:buClr>
              <a:buSzPts val="2800"/>
              <a:buChar char="●"/>
            </a:pPr>
            <a:r>
              <a:rPr b="1" lang="en" sz="2800">
                <a:solidFill>
                  <a:srgbClr val="FFFFFF"/>
                </a:solidFill>
              </a:rPr>
              <a:t>Use random sample with replacement - each observation has the same probability of being selected on each sample</a:t>
            </a:r>
            <a:endParaRPr b="1" sz="2800">
              <a:solidFill>
                <a:srgbClr val="FFFFFF"/>
              </a:solidFill>
            </a:endParaRPr>
          </a:p>
          <a:p>
            <a:pPr indent="-406400" lvl="0" marL="457200" rtl="0" algn="l">
              <a:spcBef>
                <a:spcPts val="0"/>
              </a:spcBef>
              <a:spcAft>
                <a:spcPts val="0"/>
              </a:spcAft>
              <a:buClr>
                <a:srgbClr val="FFFFFF"/>
              </a:buClr>
              <a:buSzPts val="2800"/>
              <a:buChar char="●"/>
            </a:pPr>
            <a:r>
              <a:rPr b="1" lang="en" sz="2800">
                <a:solidFill>
                  <a:srgbClr val="FFFFFF"/>
                </a:solidFill>
              </a:rPr>
              <a:t>The prediction is made by voting (classification) or by averaging the prediction of all the generated models (regression)</a:t>
            </a:r>
            <a:endParaRPr b="1" sz="2800">
              <a:solidFill>
                <a:srgbClr val="FFFFFF"/>
              </a:solidFill>
            </a:endParaRPr>
          </a:p>
        </p:txBody>
      </p:sp>
      <p:sp>
        <p:nvSpPr>
          <p:cNvPr id="610" name="Google Shape;610;p4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1"/>
          <p:cNvSpPr txBox="1"/>
          <p:nvPr>
            <p:ph type="title"/>
          </p:nvPr>
        </p:nvSpPr>
        <p:spPr>
          <a:xfrm>
            <a:off x="6116600" y="1787800"/>
            <a:ext cx="2674500" cy="23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00"/>
                </a:solidFill>
              </a:rPr>
              <a:t>Bagging</a:t>
            </a:r>
            <a:endParaRPr b="1">
              <a:solidFill>
                <a:srgbClr val="FFFF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
              <a:t>Random </a:t>
            </a:r>
            <a:endParaRPr b="1"/>
          </a:p>
          <a:p>
            <a:pPr indent="0" lvl="0" marL="0" rtl="0" algn="ctr">
              <a:spcBef>
                <a:spcPts val="0"/>
              </a:spcBef>
              <a:spcAft>
                <a:spcPts val="0"/>
              </a:spcAft>
              <a:buNone/>
            </a:pPr>
            <a:r>
              <a:rPr b="1" lang="en"/>
              <a:t>Forest</a:t>
            </a:r>
            <a:endParaRPr b="1"/>
          </a:p>
        </p:txBody>
      </p:sp>
      <p:pic>
        <p:nvPicPr>
          <p:cNvPr id="616" name="Google Shape;616;p41"/>
          <p:cNvPicPr preferRelativeResize="0"/>
          <p:nvPr/>
        </p:nvPicPr>
        <p:blipFill>
          <a:blip r:embed="rId3">
            <a:alphaModFix/>
          </a:blip>
          <a:stretch>
            <a:fillRect/>
          </a:stretch>
        </p:blipFill>
        <p:spPr>
          <a:xfrm>
            <a:off x="564675" y="1187100"/>
            <a:ext cx="5535199" cy="3690125"/>
          </a:xfrm>
          <a:prstGeom prst="rect">
            <a:avLst/>
          </a:prstGeom>
          <a:noFill/>
          <a:ln>
            <a:noFill/>
          </a:ln>
        </p:spPr>
      </p:pic>
      <p:sp>
        <p:nvSpPr>
          <p:cNvPr id="617" name="Google Shape;617;p41"/>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Ensemble Models</a:t>
            </a:r>
            <a:endParaRPr b="1" sz="3000"/>
          </a:p>
        </p:txBody>
      </p:sp>
      <p:pic>
        <p:nvPicPr>
          <p:cNvPr id="623" name="Google Shape;623;p42"/>
          <p:cNvPicPr preferRelativeResize="0"/>
          <p:nvPr/>
        </p:nvPicPr>
        <p:blipFill>
          <a:blip r:embed="rId3">
            <a:alphaModFix/>
          </a:blip>
          <a:stretch>
            <a:fillRect/>
          </a:stretch>
        </p:blipFill>
        <p:spPr>
          <a:xfrm>
            <a:off x="685800" y="758600"/>
            <a:ext cx="1262912" cy="4156300"/>
          </a:xfrm>
          <a:prstGeom prst="rect">
            <a:avLst/>
          </a:prstGeom>
          <a:noFill/>
          <a:ln>
            <a:noFill/>
          </a:ln>
        </p:spPr>
      </p:pic>
      <p:pic>
        <p:nvPicPr>
          <p:cNvPr id="624" name="Google Shape;624;p42"/>
          <p:cNvPicPr preferRelativeResize="0"/>
          <p:nvPr/>
        </p:nvPicPr>
        <p:blipFill>
          <a:blip r:embed="rId4">
            <a:alphaModFix/>
          </a:blip>
          <a:stretch>
            <a:fillRect/>
          </a:stretch>
        </p:blipFill>
        <p:spPr>
          <a:xfrm>
            <a:off x="653312" y="758600"/>
            <a:ext cx="1262912" cy="4156300"/>
          </a:xfrm>
          <a:prstGeom prst="rect">
            <a:avLst/>
          </a:prstGeom>
          <a:noFill/>
          <a:ln>
            <a:noFill/>
          </a:ln>
        </p:spPr>
      </p:pic>
      <p:pic>
        <p:nvPicPr>
          <p:cNvPr id="625" name="Google Shape;625;p42"/>
          <p:cNvPicPr preferRelativeResize="0"/>
          <p:nvPr/>
        </p:nvPicPr>
        <p:blipFill>
          <a:blip r:embed="rId5">
            <a:alphaModFix/>
          </a:blip>
          <a:stretch>
            <a:fillRect/>
          </a:stretch>
        </p:blipFill>
        <p:spPr>
          <a:xfrm>
            <a:off x="620824" y="758600"/>
            <a:ext cx="1262912" cy="4156300"/>
          </a:xfrm>
          <a:prstGeom prst="rect">
            <a:avLst/>
          </a:prstGeom>
          <a:noFill/>
          <a:ln>
            <a:noFill/>
          </a:ln>
        </p:spPr>
      </p:pic>
      <p:pic>
        <p:nvPicPr>
          <p:cNvPr id="626" name="Google Shape;626;p42"/>
          <p:cNvPicPr preferRelativeResize="0"/>
          <p:nvPr/>
        </p:nvPicPr>
        <p:blipFill>
          <a:blip r:embed="rId6">
            <a:alphaModFix/>
          </a:blip>
          <a:stretch>
            <a:fillRect/>
          </a:stretch>
        </p:blipFill>
        <p:spPr>
          <a:xfrm>
            <a:off x="620825" y="758600"/>
            <a:ext cx="1306625" cy="4156300"/>
          </a:xfrm>
          <a:prstGeom prst="rect">
            <a:avLst/>
          </a:prstGeom>
          <a:noFill/>
          <a:ln>
            <a:noFill/>
          </a:ln>
        </p:spPr>
      </p:pic>
      <p:pic>
        <p:nvPicPr>
          <p:cNvPr id="627" name="Google Shape;627;p42"/>
          <p:cNvPicPr preferRelativeResize="0"/>
          <p:nvPr/>
        </p:nvPicPr>
        <p:blipFill>
          <a:blip r:embed="rId7">
            <a:alphaModFix/>
          </a:blip>
          <a:stretch>
            <a:fillRect/>
          </a:stretch>
        </p:blipFill>
        <p:spPr>
          <a:xfrm>
            <a:off x="632049" y="762000"/>
            <a:ext cx="1276350" cy="4200525"/>
          </a:xfrm>
          <a:prstGeom prst="rect">
            <a:avLst/>
          </a:prstGeom>
          <a:noFill/>
          <a:ln>
            <a:noFill/>
          </a:ln>
        </p:spPr>
      </p:pic>
      <p:pic>
        <p:nvPicPr>
          <p:cNvPr id="628" name="Google Shape;628;p42"/>
          <p:cNvPicPr preferRelativeResize="0"/>
          <p:nvPr/>
        </p:nvPicPr>
        <p:blipFill>
          <a:blip r:embed="rId8">
            <a:alphaModFix/>
          </a:blip>
          <a:stretch>
            <a:fillRect/>
          </a:stretch>
        </p:blipFill>
        <p:spPr>
          <a:xfrm>
            <a:off x="613000" y="762000"/>
            <a:ext cx="1335700" cy="4200525"/>
          </a:xfrm>
          <a:prstGeom prst="rect">
            <a:avLst/>
          </a:prstGeom>
          <a:noFill/>
          <a:ln>
            <a:noFill/>
          </a:ln>
        </p:spPr>
      </p:pic>
      <p:grpSp>
        <p:nvGrpSpPr>
          <p:cNvPr id="629" name="Google Shape;629;p42"/>
          <p:cNvGrpSpPr/>
          <p:nvPr/>
        </p:nvGrpSpPr>
        <p:grpSpPr>
          <a:xfrm flipH="1">
            <a:off x="3315519" y="1211750"/>
            <a:ext cx="915000" cy="1575300"/>
            <a:chOff x="1247875" y="1592750"/>
            <a:chExt cx="915000" cy="1575300"/>
          </a:xfrm>
        </p:grpSpPr>
        <p:sp>
          <p:nvSpPr>
            <p:cNvPr id="630" name="Google Shape;630;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 name="Google Shape;637;p42"/>
            <p:cNvCxnSpPr>
              <a:stCxn id="636" idx="4"/>
              <a:endCxn id="630"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38" name="Google Shape;638;p42"/>
            <p:cNvCxnSpPr>
              <a:stCxn id="636" idx="4"/>
              <a:endCxn id="631"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39" name="Google Shape;639;p42"/>
            <p:cNvCxnSpPr>
              <a:endCxn id="632"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0" name="Google Shape;640;p42"/>
            <p:cNvCxnSpPr>
              <a:stCxn id="631" idx="4"/>
              <a:endCxn id="633"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1" name="Google Shape;641;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42" name="Google Shape;642;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43" name="Google Shape;643;p42"/>
          <p:cNvGrpSpPr/>
          <p:nvPr/>
        </p:nvGrpSpPr>
        <p:grpSpPr>
          <a:xfrm flipH="1">
            <a:off x="4598160" y="1440350"/>
            <a:ext cx="915000" cy="1118100"/>
            <a:chOff x="1247875" y="1592750"/>
            <a:chExt cx="915000" cy="1118100"/>
          </a:xfrm>
        </p:grpSpPr>
        <p:sp>
          <p:nvSpPr>
            <p:cNvPr id="644" name="Google Shape;644;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42"/>
            <p:cNvCxnSpPr>
              <a:stCxn id="648" idx="4"/>
              <a:endCxn id="64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0" name="Google Shape;650;p42"/>
            <p:cNvCxnSpPr>
              <a:stCxn id="648" idx="4"/>
              <a:endCxn id="64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1" name="Google Shape;651;p42"/>
            <p:cNvCxnSpPr>
              <a:endCxn id="64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52" name="Google Shape;652;p42"/>
            <p:cNvCxnSpPr>
              <a:stCxn id="645" idx="4"/>
              <a:endCxn id="64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53" name="Google Shape;653;p42"/>
          <p:cNvGrpSpPr/>
          <p:nvPr/>
        </p:nvGrpSpPr>
        <p:grpSpPr>
          <a:xfrm>
            <a:off x="5819875" y="1211750"/>
            <a:ext cx="915000" cy="1575300"/>
            <a:chOff x="1247875" y="1592750"/>
            <a:chExt cx="915000" cy="1575300"/>
          </a:xfrm>
        </p:grpSpPr>
        <p:sp>
          <p:nvSpPr>
            <p:cNvPr id="654" name="Google Shape;654;p42"/>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42"/>
            <p:cNvCxnSpPr>
              <a:stCxn id="660" idx="4"/>
              <a:endCxn id="654"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2" name="Google Shape;662;p42"/>
            <p:cNvCxnSpPr>
              <a:stCxn id="660" idx="4"/>
              <a:endCxn id="655"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3" name="Google Shape;663;p42"/>
            <p:cNvCxnSpPr>
              <a:endCxn id="656"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4" name="Google Shape;664;p42"/>
            <p:cNvCxnSpPr>
              <a:stCxn id="655" idx="4"/>
              <a:endCxn id="657"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5" name="Google Shape;665;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66" name="Google Shape;666;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67" name="Google Shape;667;p42"/>
          <p:cNvGrpSpPr/>
          <p:nvPr/>
        </p:nvGrpSpPr>
        <p:grpSpPr>
          <a:xfrm flipH="1">
            <a:off x="6988856" y="1211750"/>
            <a:ext cx="915000" cy="1575300"/>
            <a:chOff x="1247875" y="1592750"/>
            <a:chExt cx="915000" cy="1575300"/>
          </a:xfrm>
        </p:grpSpPr>
        <p:sp>
          <p:nvSpPr>
            <p:cNvPr id="668" name="Google Shape;668;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42"/>
            <p:cNvCxnSpPr>
              <a:stCxn id="674" idx="4"/>
              <a:endCxn id="66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6" name="Google Shape;676;p42"/>
            <p:cNvCxnSpPr>
              <a:stCxn id="674" idx="4"/>
              <a:endCxn id="66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7" name="Google Shape;677;p42"/>
            <p:cNvCxnSpPr>
              <a:endCxn id="67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8" name="Google Shape;678;p42"/>
            <p:cNvCxnSpPr>
              <a:stCxn id="669" idx="4"/>
              <a:endCxn id="67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79" name="Google Shape;679;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0" name="Google Shape;680;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81" name="Google Shape;681;p42"/>
          <p:cNvGrpSpPr/>
          <p:nvPr/>
        </p:nvGrpSpPr>
        <p:grpSpPr>
          <a:xfrm>
            <a:off x="4372075" y="3269150"/>
            <a:ext cx="915000" cy="1118100"/>
            <a:chOff x="1247875" y="1592750"/>
            <a:chExt cx="915000" cy="1118100"/>
          </a:xfrm>
        </p:grpSpPr>
        <p:sp>
          <p:nvSpPr>
            <p:cNvPr id="682" name="Google Shape;682;p42"/>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42"/>
            <p:cNvCxnSpPr>
              <a:stCxn id="686" idx="4"/>
              <a:endCxn id="68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8" name="Google Shape;688;p42"/>
            <p:cNvCxnSpPr>
              <a:stCxn id="686" idx="4"/>
              <a:endCxn id="68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89" name="Google Shape;689;p42"/>
            <p:cNvCxnSpPr>
              <a:endCxn id="68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690" name="Google Shape;690;p42"/>
            <p:cNvCxnSpPr>
              <a:stCxn id="683" idx="4"/>
              <a:endCxn id="68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grpSp>
        <p:nvGrpSpPr>
          <p:cNvPr id="691" name="Google Shape;691;p42"/>
          <p:cNvGrpSpPr/>
          <p:nvPr/>
        </p:nvGrpSpPr>
        <p:grpSpPr>
          <a:xfrm>
            <a:off x="5972275" y="3040550"/>
            <a:ext cx="915000" cy="1575300"/>
            <a:chOff x="1247875" y="1592750"/>
            <a:chExt cx="915000" cy="1575300"/>
          </a:xfrm>
        </p:grpSpPr>
        <p:sp>
          <p:nvSpPr>
            <p:cNvPr id="692" name="Google Shape;692;p42"/>
            <p:cNvSpPr/>
            <p:nvPr/>
          </p:nvSpPr>
          <p:spPr>
            <a:xfrm>
              <a:off x="1247875" y="20499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12478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17050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42"/>
            <p:cNvCxnSpPr>
              <a:stCxn id="698" idx="4"/>
              <a:endCxn id="692"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0" name="Google Shape;700;p42"/>
            <p:cNvCxnSpPr>
              <a:stCxn id="698" idx="4"/>
              <a:endCxn id="693"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1" name="Google Shape;701;p42"/>
            <p:cNvCxnSpPr>
              <a:endCxn id="694"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2" name="Google Shape;702;p42"/>
            <p:cNvCxnSpPr>
              <a:stCxn id="693" idx="4"/>
              <a:endCxn id="695"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3" name="Google Shape;703;p42"/>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04" name="Google Shape;704;p42"/>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05" name="Google Shape;705;p42"/>
          <p:cNvSpPr txBox="1"/>
          <p:nvPr>
            <p:ph type="title"/>
          </p:nvPr>
        </p:nvSpPr>
        <p:spPr>
          <a:xfrm>
            <a:off x="2242150" y="4461200"/>
            <a:ext cx="31533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rPr>
              <a:t>Bootstrapping</a:t>
            </a:r>
            <a:endParaRPr b="1" sz="30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3"/>
          <p:cNvSpPr txBox="1"/>
          <p:nvPr>
            <p:ph type="title"/>
          </p:nvPr>
        </p:nvSpPr>
        <p:spPr>
          <a:xfrm>
            <a:off x="529950" y="1330600"/>
            <a:ext cx="25404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Random Forest</a:t>
            </a:r>
            <a:endParaRPr b="1" sz="2400"/>
          </a:p>
        </p:txBody>
      </p:sp>
      <p:pic>
        <p:nvPicPr>
          <p:cNvPr id="711" name="Google Shape;711;p43"/>
          <p:cNvPicPr preferRelativeResize="0"/>
          <p:nvPr/>
        </p:nvPicPr>
        <p:blipFill>
          <a:blip r:embed="rId3">
            <a:alphaModFix/>
          </a:blip>
          <a:stretch>
            <a:fillRect/>
          </a:stretch>
        </p:blipFill>
        <p:spPr>
          <a:xfrm>
            <a:off x="260950" y="2337525"/>
            <a:ext cx="1276350" cy="2219325"/>
          </a:xfrm>
          <a:prstGeom prst="rect">
            <a:avLst/>
          </a:prstGeom>
          <a:noFill/>
          <a:ln>
            <a:noFill/>
          </a:ln>
        </p:spPr>
      </p:pic>
      <p:grpSp>
        <p:nvGrpSpPr>
          <p:cNvPr id="712" name="Google Shape;712;p43"/>
          <p:cNvGrpSpPr/>
          <p:nvPr/>
        </p:nvGrpSpPr>
        <p:grpSpPr>
          <a:xfrm flipH="1">
            <a:off x="1931160" y="2888150"/>
            <a:ext cx="915000" cy="1118100"/>
            <a:chOff x="1247875" y="1592750"/>
            <a:chExt cx="915000" cy="1118100"/>
          </a:xfrm>
        </p:grpSpPr>
        <p:sp>
          <p:nvSpPr>
            <p:cNvPr id="713" name="Google Shape;713;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1476475" y="25071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8" name="Google Shape;718;p43"/>
            <p:cNvCxnSpPr>
              <a:stCxn id="717" idx="4"/>
              <a:endCxn id="713"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19" name="Google Shape;719;p43"/>
            <p:cNvCxnSpPr>
              <a:stCxn id="717" idx="4"/>
              <a:endCxn id="714"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20" name="Google Shape;720;p43"/>
            <p:cNvCxnSpPr>
              <a:endCxn id="715"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21" name="Google Shape;721;p43"/>
            <p:cNvCxnSpPr>
              <a:stCxn id="714" idx="4"/>
              <a:endCxn id="716"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22" name="Google Shape;722;p43"/>
          <p:cNvSpPr/>
          <p:nvPr/>
        </p:nvSpPr>
        <p:spPr>
          <a:xfrm>
            <a:off x="16573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43"/>
          <p:cNvPicPr preferRelativeResize="0"/>
          <p:nvPr/>
        </p:nvPicPr>
        <p:blipFill>
          <a:blip r:embed="rId4">
            <a:alphaModFix/>
          </a:blip>
          <a:stretch>
            <a:fillRect/>
          </a:stretch>
        </p:blipFill>
        <p:spPr>
          <a:xfrm>
            <a:off x="3023285" y="2337525"/>
            <a:ext cx="1276350" cy="2219325"/>
          </a:xfrm>
          <a:prstGeom prst="rect">
            <a:avLst/>
          </a:prstGeom>
          <a:noFill/>
          <a:ln>
            <a:noFill/>
          </a:ln>
        </p:spPr>
      </p:pic>
      <p:sp>
        <p:nvSpPr>
          <p:cNvPr id="724" name="Google Shape;724;p43"/>
          <p:cNvSpPr/>
          <p:nvPr/>
        </p:nvSpPr>
        <p:spPr>
          <a:xfrm>
            <a:off x="44767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43"/>
          <p:cNvGrpSpPr/>
          <p:nvPr/>
        </p:nvGrpSpPr>
        <p:grpSpPr>
          <a:xfrm>
            <a:off x="4905475" y="2964350"/>
            <a:ext cx="915000" cy="1118100"/>
            <a:chOff x="1247875" y="1592750"/>
            <a:chExt cx="915000" cy="1118100"/>
          </a:xfrm>
        </p:grpSpPr>
        <p:sp>
          <p:nvSpPr>
            <p:cNvPr id="726" name="Google Shape;726;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14764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43"/>
            <p:cNvCxnSpPr>
              <a:stCxn id="730" idx="4"/>
              <a:endCxn id="726"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2" name="Google Shape;732;p43"/>
            <p:cNvCxnSpPr>
              <a:stCxn id="730" idx="4"/>
              <a:endCxn id="727"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3" name="Google Shape;733;p43"/>
            <p:cNvCxnSpPr>
              <a:endCxn id="728"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34" name="Google Shape;734;p43"/>
            <p:cNvCxnSpPr>
              <a:stCxn id="727" idx="4"/>
              <a:endCxn id="729"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grpSp>
      <p:pic>
        <p:nvPicPr>
          <p:cNvPr id="735" name="Google Shape;735;p43"/>
          <p:cNvPicPr preferRelativeResize="0"/>
          <p:nvPr/>
        </p:nvPicPr>
        <p:blipFill>
          <a:blip r:embed="rId5">
            <a:alphaModFix/>
          </a:blip>
          <a:stretch>
            <a:fillRect/>
          </a:stretch>
        </p:blipFill>
        <p:spPr>
          <a:xfrm>
            <a:off x="6049125" y="2286600"/>
            <a:ext cx="1276350" cy="2219325"/>
          </a:xfrm>
          <a:prstGeom prst="rect">
            <a:avLst/>
          </a:prstGeom>
          <a:noFill/>
          <a:ln>
            <a:noFill/>
          </a:ln>
        </p:spPr>
      </p:pic>
      <p:sp>
        <p:nvSpPr>
          <p:cNvPr id="736" name="Google Shape;736;p43"/>
          <p:cNvSpPr/>
          <p:nvPr/>
        </p:nvSpPr>
        <p:spPr>
          <a:xfrm>
            <a:off x="7448550" y="3324025"/>
            <a:ext cx="315900" cy="3564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43"/>
          <p:cNvGrpSpPr/>
          <p:nvPr/>
        </p:nvGrpSpPr>
        <p:grpSpPr>
          <a:xfrm flipH="1">
            <a:off x="7887519" y="2583350"/>
            <a:ext cx="915000" cy="1575300"/>
            <a:chOff x="1247875" y="1592750"/>
            <a:chExt cx="915000" cy="1575300"/>
          </a:xfrm>
        </p:grpSpPr>
        <p:sp>
          <p:nvSpPr>
            <p:cNvPr id="738" name="Google Shape;738;p43"/>
            <p:cNvSpPr/>
            <p:nvPr/>
          </p:nvSpPr>
          <p:spPr>
            <a:xfrm>
              <a:off x="1247875" y="20499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1705075" y="20499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1476475" y="25071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1933675" y="25071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1247875" y="2964350"/>
              <a:ext cx="229200" cy="203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705075" y="2964350"/>
              <a:ext cx="229200" cy="203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1476475" y="1592750"/>
              <a:ext cx="229200" cy="20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43"/>
            <p:cNvCxnSpPr>
              <a:stCxn id="744" idx="4"/>
              <a:endCxn id="738" idx="0"/>
            </p:cNvCxnSpPr>
            <p:nvPr/>
          </p:nvCxnSpPr>
          <p:spPr>
            <a:xfrm flipH="1">
              <a:off x="13624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6" name="Google Shape;746;p43"/>
            <p:cNvCxnSpPr>
              <a:stCxn id="744" idx="4"/>
              <a:endCxn id="739" idx="0"/>
            </p:cNvCxnSpPr>
            <p:nvPr/>
          </p:nvCxnSpPr>
          <p:spPr>
            <a:xfrm>
              <a:off x="1591075" y="17964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7" name="Google Shape;747;p43"/>
            <p:cNvCxnSpPr>
              <a:endCxn id="740" idx="0"/>
            </p:cNvCxnSpPr>
            <p:nvPr/>
          </p:nvCxnSpPr>
          <p:spPr>
            <a:xfrm flipH="1">
              <a:off x="15910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8" name="Google Shape;748;p43"/>
            <p:cNvCxnSpPr>
              <a:stCxn id="739" idx="4"/>
              <a:endCxn id="741" idx="0"/>
            </p:cNvCxnSpPr>
            <p:nvPr/>
          </p:nvCxnSpPr>
          <p:spPr>
            <a:xfrm>
              <a:off x="1819675" y="22536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49" name="Google Shape;749;p43"/>
            <p:cNvCxnSpPr/>
            <p:nvPr/>
          </p:nvCxnSpPr>
          <p:spPr>
            <a:xfrm flipH="1">
              <a:off x="1362475" y="2710850"/>
              <a:ext cx="228600" cy="253500"/>
            </a:xfrm>
            <a:prstGeom prst="straightConnector1">
              <a:avLst/>
            </a:prstGeom>
            <a:noFill/>
            <a:ln cap="flat" cmpd="sng" w="28575">
              <a:solidFill>
                <a:srgbClr val="FFFFFF"/>
              </a:solidFill>
              <a:prstDash val="solid"/>
              <a:round/>
              <a:headEnd len="med" w="med" type="none"/>
              <a:tailEnd len="med" w="med" type="stealth"/>
            </a:ln>
          </p:spPr>
        </p:cxnSp>
        <p:cxnSp>
          <p:nvCxnSpPr>
            <p:cNvPr id="750" name="Google Shape;750;p43"/>
            <p:cNvCxnSpPr/>
            <p:nvPr/>
          </p:nvCxnSpPr>
          <p:spPr>
            <a:xfrm>
              <a:off x="1591075" y="2710850"/>
              <a:ext cx="228600" cy="253500"/>
            </a:xfrm>
            <a:prstGeom prst="straightConnector1">
              <a:avLst/>
            </a:prstGeom>
            <a:noFill/>
            <a:ln cap="flat" cmpd="sng" w="28575">
              <a:solidFill>
                <a:srgbClr val="FFFFFF"/>
              </a:solidFill>
              <a:prstDash val="solid"/>
              <a:round/>
              <a:headEnd len="med" w="med" type="none"/>
              <a:tailEnd len="med" w="med" type="stealth"/>
            </a:ln>
          </p:spPr>
        </p:cxnSp>
      </p:grpSp>
      <p:sp>
        <p:nvSpPr>
          <p:cNvPr id="751" name="Google Shape;751;p43"/>
          <p:cNvSpPr/>
          <p:nvPr/>
        </p:nvSpPr>
        <p:spPr>
          <a:xfrm>
            <a:off x="76200" y="2849750"/>
            <a:ext cx="7295100" cy="114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txBox="1"/>
          <p:nvPr>
            <p:ph type="title"/>
          </p:nvPr>
        </p:nvSpPr>
        <p:spPr>
          <a:xfrm>
            <a:off x="3308950" y="1229600"/>
            <a:ext cx="3603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Aprox. ⅓ of the data is not used for building the model</a:t>
            </a:r>
            <a:endParaRPr b="1" sz="1800">
              <a:solidFill>
                <a:schemeClr val="lt1"/>
              </a:solidFill>
            </a:endParaRPr>
          </a:p>
          <a:p>
            <a:pPr indent="0" lvl="0" marL="0" rtl="0" algn="ctr">
              <a:spcBef>
                <a:spcPts val="0"/>
              </a:spcBef>
              <a:spcAft>
                <a:spcPts val="0"/>
              </a:spcAft>
              <a:buNone/>
            </a:pPr>
            <a:r>
              <a:rPr b="1" lang="en" sz="1800">
                <a:solidFill>
                  <a:schemeClr val="lt1"/>
                </a:solidFill>
              </a:rPr>
              <a:t>Ir is called </a:t>
            </a:r>
            <a:r>
              <a:rPr b="1" lang="en" sz="1800">
                <a:solidFill>
                  <a:srgbClr val="FFFF00"/>
                </a:solidFill>
              </a:rPr>
              <a:t>“out-of-bag”</a:t>
            </a:r>
            <a:r>
              <a:rPr b="1" lang="en" sz="1800">
                <a:solidFill>
                  <a:schemeClr val="lt1"/>
                </a:solidFill>
              </a:rPr>
              <a:t> dataset</a:t>
            </a:r>
            <a:endParaRPr b="1" sz="1800">
              <a:solidFill>
                <a:schemeClr val="lt1"/>
              </a:solidFill>
            </a:endParaRPr>
          </a:p>
        </p:txBody>
      </p:sp>
      <p:cxnSp>
        <p:nvCxnSpPr>
          <p:cNvPr id="753" name="Google Shape;753;p43"/>
          <p:cNvCxnSpPr>
            <a:stCxn id="752" idx="2"/>
          </p:cNvCxnSpPr>
          <p:nvPr/>
        </p:nvCxnSpPr>
        <p:spPr>
          <a:xfrm flipH="1">
            <a:off x="4799500" y="2054000"/>
            <a:ext cx="311400" cy="824400"/>
          </a:xfrm>
          <a:prstGeom prst="straightConnector1">
            <a:avLst/>
          </a:prstGeom>
          <a:noFill/>
          <a:ln cap="flat" cmpd="sng" w="28575">
            <a:solidFill>
              <a:srgbClr val="FFFFFF"/>
            </a:solidFill>
            <a:prstDash val="solid"/>
            <a:round/>
            <a:headEnd len="med" w="med" type="none"/>
            <a:tailEnd len="med" w="med" type="stealth"/>
          </a:ln>
        </p:spPr>
      </p:cxnSp>
      <p:sp>
        <p:nvSpPr>
          <p:cNvPr id="754" name="Google Shape;754;p43"/>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4"/>
          <p:cNvSpPr txBox="1"/>
          <p:nvPr>
            <p:ph type="title"/>
          </p:nvPr>
        </p:nvSpPr>
        <p:spPr>
          <a:xfrm>
            <a:off x="452475" y="1178200"/>
            <a:ext cx="8167500" cy="3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Random Forest</a:t>
            </a:r>
            <a:endParaRPr b="1" sz="2400"/>
          </a:p>
          <a:p>
            <a:pPr indent="0" lvl="0" marL="0" rtl="0" algn="l">
              <a:spcBef>
                <a:spcPts val="0"/>
              </a:spcBef>
              <a:spcAft>
                <a:spcPts val="0"/>
              </a:spcAft>
              <a:buNone/>
            </a:pPr>
            <a:r>
              <a:t/>
            </a:r>
            <a:endParaRPr b="1" sz="2400"/>
          </a:p>
          <a:p>
            <a:pPr indent="-381000" lvl="0" marL="457200" rtl="0" algn="l">
              <a:spcBef>
                <a:spcPts val="0"/>
              </a:spcBef>
              <a:spcAft>
                <a:spcPts val="0"/>
              </a:spcAft>
              <a:buSzPts val="2400"/>
              <a:buChar char="●"/>
            </a:pPr>
            <a:r>
              <a:rPr b="1" lang="en" sz="2400"/>
              <a:t>Random forest algorithm used the “out-of-bag” samples to calculate the accuracy of the final prediction</a:t>
            </a:r>
            <a:endParaRPr b="1" sz="2400"/>
          </a:p>
          <a:p>
            <a:pPr indent="-381000" lvl="0" marL="457200" rtl="0" algn="l">
              <a:spcBef>
                <a:spcPts val="0"/>
              </a:spcBef>
              <a:spcAft>
                <a:spcPts val="0"/>
              </a:spcAft>
              <a:buSzPts val="2400"/>
              <a:buChar char="●"/>
            </a:pPr>
            <a:r>
              <a:rPr b="1" lang="en" sz="2400"/>
              <a:t>The proportion of </a:t>
            </a:r>
            <a:r>
              <a:rPr b="1" lang="en" sz="2400">
                <a:solidFill>
                  <a:schemeClr val="lt1"/>
                </a:solidFill>
              </a:rPr>
              <a:t>“out-of-bag” samples that were misclassified</a:t>
            </a:r>
            <a:r>
              <a:rPr b="1" lang="en" sz="2400"/>
              <a:t> is called “out-of-bag error”.</a:t>
            </a:r>
            <a:endParaRPr b="1" sz="2400"/>
          </a:p>
          <a:p>
            <a:pPr indent="-381000" lvl="0" marL="457200" rtl="0" algn="l">
              <a:spcBef>
                <a:spcPts val="0"/>
              </a:spcBef>
              <a:spcAft>
                <a:spcPts val="0"/>
              </a:spcAft>
              <a:buSzPts val="2400"/>
              <a:buChar char="●"/>
            </a:pPr>
            <a:r>
              <a:rPr b="1" lang="en" sz="2400"/>
              <a:t>The initial number of variables to select randomly is the square root of the total number of variables</a:t>
            </a:r>
            <a:endParaRPr b="1" sz="2400"/>
          </a:p>
        </p:txBody>
      </p:sp>
      <p:sp>
        <p:nvSpPr>
          <p:cNvPr id="760" name="Google Shape;760;p44"/>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5"/>
          <p:cNvSpPr txBox="1"/>
          <p:nvPr>
            <p:ph type="title"/>
          </p:nvPr>
        </p:nvSpPr>
        <p:spPr>
          <a:xfrm>
            <a:off x="6116600" y="1787800"/>
            <a:ext cx="2674500" cy="23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00"/>
                </a:solidFill>
              </a:rPr>
              <a:t>Boosting</a:t>
            </a:r>
            <a:endParaRPr b="1">
              <a:solidFill>
                <a:srgbClr val="FFFF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lang="en"/>
              <a:t>AdaBoost</a:t>
            </a:r>
            <a:endParaRPr/>
          </a:p>
          <a:p>
            <a:pPr indent="0" lvl="0" marL="0" rtl="0" algn="ctr">
              <a:spcBef>
                <a:spcPts val="0"/>
              </a:spcBef>
              <a:spcAft>
                <a:spcPts val="0"/>
              </a:spcAft>
              <a:buNone/>
            </a:pPr>
            <a:r>
              <a:rPr lang="en"/>
              <a:t>XGBoost</a:t>
            </a:r>
            <a:endParaRPr/>
          </a:p>
        </p:txBody>
      </p:sp>
      <p:sp>
        <p:nvSpPr>
          <p:cNvPr id="766" name="Google Shape;766;p45"/>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pic>
        <p:nvPicPr>
          <p:cNvPr id="767" name="Google Shape;767;p45"/>
          <p:cNvPicPr preferRelativeResize="0"/>
          <p:nvPr/>
        </p:nvPicPr>
        <p:blipFill>
          <a:blip r:embed="rId3">
            <a:alphaModFix/>
          </a:blip>
          <a:stretch>
            <a:fillRect/>
          </a:stretch>
        </p:blipFill>
        <p:spPr>
          <a:xfrm>
            <a:off x="696800" y="1382174"/>
            <a:ext cx="5267400" cy="307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6"/>
          <p:cNvSpPr txBox="1"/>
          <p:nvPr/>
        </p:nvSpPr>
        <p:spPr>
          <a:xfrm>
            <a:off x="406850" y="1249025"/>
            <a:ext cx="8354400" cy="3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Boosting</a:t>
            </a:r>
            <a:endParaRPr b="1" sz="28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 random sample with replacement over </a:t>
            </a:r>
            <a:r>
              <a:rPr b="1" lang="en" sz="2200">
                <a:solidFill>
                  <a:srgbClr val="FFFF00"/>
                </a:solidFill>
              </a:rPr>
              <a:t>weighted</a:t>
            </a:r>
            <a:r>
              <a:rPr b="1" lang="en" sz="2200">
                <a:solidFill>
                  <a:srgbClr val="FFFFFF"/>
                </a:solidFill>
              </a:rPr>
              <a:t> </a:t>
            </a:r>
            <a:r>
              <a:rPr b="1" lang="en" sz="2200">
                <a:solidFill>
                  <a:srgbClr val="FFFF00"/>
                </a:solidFill>
              </a:rPr>
              <a:t>data</a:t>
            </a:r>
            <a:r>
              <a:rPr b="1" lang="en" sz="2200">
                <a:solidFill>
                  <a:srgbClr val="FFFFFF"/>
                </a:solidFill>
              </a:rPr>
              <a:t> - higher weights are given to misclassified data to emphasise the most difficult cases. Those cases will be more likely to be selected on the sampling phase, so subsequent models could focus on them</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prediction is made by </a:t>
            </a:r>
            <a:r>
              <a:rPr b="1" lang="en" sz="2200">
                <a:solidFill>
                  <a:srgbClr val="FFFF00"/>
                </a:solidFill>
              </a:rPr>
              <a:t>weighting the models</a:t>
            </a:r>
            <a:r>
              <a:rPr b="1" lang="en" sz="2200">
                <a:solidFill>
                  <a:srgbClr val="FFFFFF"/>
                </a:solidFill>
              </a:rPr>
              <a:t>. Models with higher accuracy are given higher weights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Some algorithms use a cutoff to delete the poor models</a:t>
            </a:r>
            <a:endParaRPr b="1" sz="2200">
              <a:solidFill>
                <a:srgbClr val="FFFFFF"/>
              </a:solidFill>
            </a:endParaRPr>
          </a:p>
        </p:txBody>
      </p:sp>
      <p:sp>
        <p:nvSpPr>
          <p:cNvPr id="773" name="Google Shape;773;p46"/>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83" name="Google Shape;183;p20"/>
          <p:cNvGraphicFramePr/>
          <p:nvPr/>
        </p:nvGraphicFramePr>
        <p:xfrm>
          <a:off x="681200" y="14573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7"/>
          <p:cNvSpPr txBox="1"/>
          <p:nvPr>
            <p:ph type="title"/>
          </p:nvPr>
        </p:nvSpPr>
        <p:spPr>
          <a:xfrm>
            <a:off x="453750" y="1178200"/>
            <a:ext cx="8317800" cy="3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Boosting</a:t>
            </a:r>
            <a:r>
              <a:rPr b="1" lang="en" sz="2400"/>
              <a:t> - </a:t>
            </a:r>
            <a:r>
              <a:rPr b="1" lang="en" sz="2400">
                <a:solidFill>
                  <a:srgbClr val="00FF00"/>
                </a:solidFill>
              </a:rPr>
              <a:t>AdaBoost</a:t>
            </a:r>
            <a:r>
              <a:rPr b="1" lang="en" sz="2400"/>
              <a:t> (Adaptive boosting)</a:t>
            </a:r>
            <a:endParaRPr b="1" sz="2400"/>
          </a:p>
          <a:p>
            <a:pPr indent="0" lvl="0" marL="0" rtl="0" algn="l">
              <a:spcBef>
                <a:spcPts val="0"/>
              </a:spcBef>
              <a:spcAft>
                <a:spcPts val="0"/>
              </a:spcAft>
              <a:buNone/>
            </a:pPr>
            <a:r>
              <a:t/>
            </a:r>
            <a:endParaRPr b="1" sz="1000"/>
          </a:p>
          <a:p>
            <a:pPr indent="-368300" lvl="0" marL="457200" rtl="0" algn="l">
              <a:spcBef>
                <a:spcPts val="0"/>
              </a:spcBef>
              <a:spcAft>
                <a:spcPts val="0"/>
              </a:spcAft>
              <a:buSzPts val="2200"/>
              <a:buChar char="●"/>
            </a:pPr>
            <a:r>
              <a:rPr b="1" lang="en" sz="2200"/>
              <a:t>As in bagging the same algorithm is used repeatedly but this time observations are given weights depending if they were well classified or not</a:t>
            </a:r>
            <a:endParaRPr b="1" sz="2200"/>
          </a:p>
          <a:p>
            <a:pPr indent="-368300" lvl="0" marL="457200" rtl="0" algn="l">
              <a:spcBef>
                <a:spcPts val="0"/>
              </a:spcBef>
              <a:spcAft>
                <a:spcPts val="0"/>
              </a:spcAft>
              <a:buSzPts val="2200"/>
              <a:buChar char="●"/>
            </a:pPr>
            <a:r>
              <a:rPr b="1" lang="en" sz="2200"/>
              <a:t>Higher weight are given to those incorrectly classified giving them higher probability to appear in the sample</a:t>
            </a:r>
            <a:endParaRPr b="1" sz="2200"/>
          </a:p>
          <a:p>
            <a:pPr indent="-368300" lvl="0" marL="457200" rtl="0" algn="l">
              <a:spcBef>
                <a:spcPts val="0"/>
              </a:spcBef>
              <a:spcAft>
                <a:spcPts val="0"/>
              </a:spcAft>
              <a:buSzPts val="2200"/>
              <a:buChar char="●"/>
            </a:pPr>
            <a:r>
              <a:rPr b="1" lang="en" sz="2200"/>
              <a:t>The final outcome is calculated by giving weights to each model. Models with accuracy higher than 50% are given a positive weight while those lower than 50% are given a negative weight. Models with 50% accuracy are discarded</a:t>
            </a:r>
            <a:endParaRPr b="1" sz="2200"/>
          </a:p>
        </p:txBody>
      </p:sp>
      <p:sp>
        <p:nvSpPr>
          <p:cNvPr id="779" name="Google Shape;779;p47"/>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8"/>
          <p:cNvSpPr txBox="1"/>
          <p:nvPr>
            <p:ph type="title"/>
          </p:nvPr>
        </p:nvSpPr>
        <p:spPr>
          <a:xfrm>
            <a:off x="682350" y="1330600"/>
            <a:ext cx="7749900" cy="3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Boosting</a:t>
            </a:r>
            <a:r>
              <a:rPr b="1" lang="en" sz="2400">
                <a:solidFill>
                  <a:schemeClr val="lt1"/>
                </a:solidFill>
              </a:rPr>
              <a:t> - </a:t>
            </a:r>
            <a:r>
              <a:rPr b="1" lang="en" sz="2400">
                <a:solidFill>
                  <a:srgbClr val="00FF00"/>
                </a:solidFill>
              </a:rPr>
              <a:t>Gradient Boosting Machine</a:t>
            </a:r>
            <a:endParaRPr b="1" sz="2400">
              <a:solidFill>
                <a:srgbClr val="00FF00"/>
              </a:solidFill>
            </a:endParaRPr>
          </a:p>
          <a:p>
            <a:pPr indent="0" lvl="0" marL="0" rtl="0" algn="l">
              <a:spcBef>
                <a:spcPts val="0"/>
              </a:spcBef>
              <a:spcAft>
                <a:spcPts val="0"/>
              </a:spcAft>
              <a:buNone/>
            </a:pPr>
            <a:r>
              <a:t/>
            </a:r>
            <a:endParaRPr b="1" sz="2400"/>
          </a:p>
          <a:p>
            <a:pPr indent="-368300" lvl="0" marL="457200" rtl="0" algn="l">
              <a:spcBef>
                <a:spcPts val="0"/>
              </a:spcBef>
              <a:spcAft>
                <a:spcPts val="0"/>
              </a:spcAft>
              <a:buClr>
                <a:srgbClr val="FFFFFF"/>
              </a:buClr>
              <a:buSzPts val="2200"/>
              <a:buChar char="●"/>
            </a:pPr>
            <a:r>
              <a:rPr b="1" lang="en" sz="2200">
                <a:solidFill>
                  <a:srgbClr val="FFFFFF"/>
                </a:solidFill>
              </a:rPr>
              <a:t>Based on collection of regression models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a:t>
            </a:r>
            <a:r>
              <a:rPr b="1" lang="en" sz="2200">
                <a:solidFill>
                  <a:srgbClr val="FFFF00"/>
                </a:solidFill>
              </a:rPr>
              <a:t>gradient descent</a:t>
            </a:r>
            <a:r>
              <a:rPr b="1" lang="en" sz="2200">
                <a:solidFill>
                  <a:srgbClr val="FFFFFF"/>
                </a:solidFill>
              </a:rPr>
              <a:t> as their base algorithm</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a:t>
            </a:r>
            <a:r>
              <a:rPr b="1" lang="en" sz="2200">
                <a:solidFill>
                  <a:srgbClr val="FFFF00"/>
                </a:solidFill>
              </a:rPr>
              <a:t>boosting</a:t>
            </a:r>
            <a:r>
              <a:rPr b="1" lang="en" sz="2200">
                <a:solidFill>
                  <a:srgbClr val="FFFFFF"/>
                </a:solidFill>
              </a:rPr>
              <a:t> to weight the observations to oversampling those misclassified</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Trains model sequentially</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Uses the error of the predictions as input on the following models</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sp>
        <p:nvSpPr>
          <p:cNvPr id="785" name="Google Shape;785;p48"/>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9"/>
          <p:cNvSpPr txBox="1"/>
          <p:nvPr>
            <p:ph type="title"/>
          </p:nvPr>
        </p:nvSpPr>
        <p:spPr>
          <a:xfrm>
            <a:off x="529950" y="1254400"/>
            <a:ext cx="82431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Gradient Boosting Machine</a:t>
            </a:r>
            <a:endParaRPr b="1" sz="2400"/>
          </a:p>
          <a:p>
            <a:pPr indent="0" lvl="0" marL="0" rtl="0" algn="l">
              <a:spcBef>
                <a:spcPts val="0"/>
              </a:spcBef>
              <a:spcAft>
                <a:spcPts val="0"/>
              </a:spcAft>
              <a:buNone/>
            </a:pPr>
            <a:r>
              <a:t/>
            </a:r>
            <a:endParaRPr b="1" sz="1000"/>
          </a:p>
          <a:p>
            <a:pPr indent="0" lvl="0" marL="0" rtl="0" algn="l">
              <a:spcBef>
                <a:spcPts val="0"/>
              </a:spcBef>
              <a:spcAft>
                <a:spcPts val="0"/>
              </a:spcAft>
              <a:buNone/>
            </a:pPr>
            <a:r>
              <a:rPr b="1" lang="en" sz="2400">
                <a:solidFill>
                  <a:srgbClr val="FFFF00"/>
                </a:solidFill>
              </a:rPr>
              <a:t>Classification</a:t>
            </a:r>
            <a:endParaRPr b="1" sz="2400">
              <a:solidFill>
                <a:srgbClr val="FFFF00"/>
              </a:solidFill>
            </a:endParaRPr>
          </a:p>
          <a:p>
            <a:pPr indent="-381000" lvl="0" marL="457200" rtl="0" algn="l">
              <a:spcBef>
                <a:spcPts val="0"/>
              </a:spcBef>
              <a:spcAft>
                <a:spcPts val="0"/>
              </a:spcAft>
              <a:buSzPts val="2400"/>
              <a:buChar char="●"/>
            </a:pPr>
            <a:r>
              <a:rPr b="1" lang="en" sz="2400"/>
              <a:t>For </a:t>
            </a:r>
            <a:r>
              <a:rPr b="1" lang="en" sz="2400">
                <a:solidFill>
                  <a:srgbClr val="FFFF00"/>
                </a:solidFill>
              </a:rPr>
              <a:t>correctly</a:t>
            </a:r>
            <a:r>
              <a:rPr b="1" lang="en" sz="2400"/>
              <a:t> classified observations weight is downgraded</a:t>
            </a:r>
            <a:endParaRPr b="1" sz="2400">
              <a:solidFill>
                <a:srgbClr val="FFFFFF"/>
              </a:solidFill>
            </a:endParaRPr>
          </a:p>
          <a:p>
            <a:pPr indent="-381000" lvl="0" marL="457200" rtl="0" algn="l">
              <a:spcBef>
                <a:spcPts val="0"/>
              </a:spcBef>
              <a:spcAft>
                <a:spcPts val="0"/>
              </a:spcAft>
              <a:buClr>
                <a:schemeClr val="lt1"/>
              </a:buClr>
              <a:buSzPts val="2400"/>
              <a:buChar char="●"/>
            </a:pPr>
            <a:r>
              <a:rPr b="1" lang="en" sz="2400">
                <a:solidFill>
                  <a:schemeClr val="lt1"/>
                </a:solidFill>
              </a:rPr>
              <a:t>For </a:t>
            </a:r>
            <a:r>
              <a:rPr b="1" lang="en" sz="2400">
                <a:solidFill>
                  <a:srgbClr val="FFFF00"/>
                </a:solidFill>
              </a:rPr>
              <a:t>incorrectly</a:t>
            </a:r>
            <a:r>
              <a:rPr b="1" lang="en" sz="2400">
                <a:solidFill>
                  <a:schemeClr val="lt1"/>
                </a:solidFill>
              </a:rPr>
              <a:t> classified observations weight is upgraded</a:t>
            </a:r>
            <a:endParaRPr b="1" sz="24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Final models with accuracy greater than 0.5 will be given higher importance while those with less than 0.5 will be given lower importance. Those with 0.5 will be discarded</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p:txBody>
      </p:sp>
      <p:sp>
        <p:nvSpPr>
          <p:cNvPr id="791" name="Google Shape;791;p49"/>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0"/>
          <p:cNvSpPr txBox="1"/>
          <p:nvPr>
            <p:ph type="title"/>
          </p:nvPr>
        </p:nvSpPr>
        <p:spPr>
          <a:xfrm>
            <a:off x="453750" y="1254400"/>
            <a:ext cx="82149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Gradient Boosting Machine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200">
                <a:solidFill>
                  <a:srgbClr val="FFFF00"/>
                </a:solidFill>
              </a:rPr>
              <a:t>Regression</a:t>
            </a:r>
            <a:r>
              <a:rPr b="1" lang="en" sz="2200">
                <a:solidFill>
                  <a:srgbClr val="FFFFFF"/>
                </a:solidFill>
              </a:rPr>
              <a:t>: </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First model trained on sampled data - calculate error</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Second and following models - trained on errors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Errors are calculated for each leaf node using all observations and passed as input variables to the next step</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FF"/>
                </a:solidFill>
              </a:rPr>
              <a:t>The final model is calculated by weighing up the models that best predict (learns to predict the error)</a:t>
            </a:r>
            <a:endParaRPr b="1" sz="2200">
              <a:solidFill>
                <a:srgbClr val="FFFFFF"/>
              </a:solidFill>
            </a:endParaRPr>
          </a:p>
        </p:txBody>
      </p:sp>
      <p:sp>
        <p:nvSpPr>
          <p:cNvPr id="797" name="Google Shape;797;p50"/>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1"/>
          <p:cNvSpPr txBox="1"/>
          <p:nvPr/>
        </p:nvSpPr>
        <p:spPr>
          <a:xfrm>
            <a:off x="753000" y="1261925"/>
            <a:ext cx="21615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Bagging</a:t>
            </a:r>
            <a:r>
              <a:rPr b="1" lang="en" sz="2800">
                <a:solidFill>
                  <a:srgbClr val="FFFFFF"/>
                </a:solidFill>
              </a:rPr>
              <a:t> </a:t>
            </a:r>
            <a:endParaRPr b="1" sz="2800">
              <a:solidFill>
                <a:srgbClr val="FFFFFF"/>
              </a:solidFill>
            </a:endParaRPr>
          </a:p>
          <a:p>
            <a:pPr indent="0" lvl="0" marL="0" rtl="0" algn="l">
              <a:spcBef>
                <a:spcPts val="0"/>
              </a:spcBef>
              <a:spcAft>
                <a:spcPts val="0"/>
              </a:spcAft>
              <a:buNone/>
            </a:pPr>
            <a:r>
              <a:t/>
            </a:r>
            <a:endParaRPr b="1" sz="2800">
              <a:solidFill>
                <a:srgbClr val="FFFFFF"/>
              </a:solidFill>
            </a:endParaRPr>
          </a:p>
        </p:txBody>
      </p:sp>
      <p:sp>
        <p:nvSpPr>
          <p:cNvPr id="803" name="Google Shape;803;p51"/>
          <p:cNvSpPr txBox="1"/>
          <p:nvPr/>
        </p:nvSpPr>
        <p:spPr>
          <a:xfrm>
            <a:off x="4944000" y="1249025"/>
            <a:ext cx="19140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rPr>
              <a:t>Boosting</a:t>
            </a:r>
            <a:endParaRPr b="1" sz="2800">
              <a:solidFill>
                <a:srgbClr val="FFFF00"/>
              </a:solidFill>
            </a:endParaRPr>
          </a:p>
          <a:p>
            <a:pPr indent="0" lvl="0" marL="0" rtl="0" algn="l">
              <a:spcBef>
                <a:spcPts val="0"/>
              </a:spcBef>
              <a:spcAft>
                <a:spcPts val="0"/>
              </a:spcAft>
              <a:buNone/>
            </a:pPr>
            <a:r>
              <a:t/>
            </a:r>
            <a:endParaRPr b="1" sz="2800">
              <a:solidFill>
                <a:srgbClr val="FFFFFF"/>
              </a:solidFill>
            </a:endParaRPr>
          </a:p>
        </p:txBody>
      </p:sp>
      <p:sp>
        <p:nvSpPr>
          <p:cNvPr id="804" name="Google Shape;804;p51"/>
          <p:cNvSpPr/>
          <p:nvPr/>
        </p:nvSpPr>
        <p:spPr>
          <a:xfrm>
            <a:off x="1605455" y="20842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750775" y="21158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1605455" y="26547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750775" y="26864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1605455" y="3225364"/>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750775" y="325703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1605455" y="37606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750775" y="37922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605455" y="43311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750775" y="43628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51"/>
          <p:cNvCxnSpPr>
            <a:stCxn id="805" idx="3"/>
            <a:endCxn id="804" idx="2"/>
          </p:cNvCxnSpPr>
          <p:nvPr/>
        </p:nvCxnSpPr>
        <p:spPr>
          <a:xfrm>
            <a:off x="1300975" y="2298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5" name="Google Shape;815;p51"/>
          <p:cNvCxnSpPr/>
          <p:nvPr/>
        </p:nvCxnSpPr>
        <p:spPr>
          <a:xfrm>
            <a:off x="1300975" y="28693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6" name="Google Shape;816;p51"/>
          <p:cNvCxnSpPr/>
          <p:nvPr/>
        </p:nvCxnSpPr>
        <p:spPr>
          <a:xfrm>
            <a:off x="1300975" y="3441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7" name="Google Shape;817;p51"/>
          <p:cNvCxnSpPr/>
          <p:nvPr/>
        </p:nvCxnSpPr>
        <p:spPr>
          <a:xfrm>
            <a:off x="1300975" y="39751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18" name="Google Shape;818;p51"/>
          <p:cNvCxnSpPr/>
          <p:nvPr/>
        </p:nvCxnSpPr>
        <p:spPr>
          <a:xfrm>
            <a:off x="1300975" y="4545723"/>
            <a:ext cx="304500" cy="0"/>
          </a:xfrm>
          <a:prstGeom prst="straightConnector1">
            <a:avLst/>
          </a:prstGeom>
          <a:noFill/>
          <a:ln cap="flat" cmpd="sng" w="28575">
            <a:solidFill>
              <a:srgbClr val="FFFFFF"/>
            </a:solidFill>
            <a:prstDash val="solid"/>
            <a:round/>
            <a:headEnd len="med" w="med" type="none"/>
            <a:tailEnd len="med" w="med" type="stealth"/>
          </a:ln>
        </p:spPr>
      </p:cxnSp>
      <p:sp>
        <p:nvSpPr>
          <p:cNvPr id="819" name="Google Shape;819;p51"/>
          <p:cNvSpPr/>
          <p:nvPr/>
        </p:nvSpPr>
        <p:spPr>
          <a:xfrm>
            <a:off x="5872655" y="20842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5017975" y="21158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5872655" y="26547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5017975" y="26864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5872655" y="3225364"/>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5017975" y="325703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5872655" y="376062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017975" y="379229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872655" y="4331195"/>
            <a:ext cx="405600" cy="429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5017975" y="4362868"/>
            <a:ext cx="550200" cy="365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51"/>
          <p:cNvCxnSpPr>
            <a:stCxn id="820" idx="3"/>
            <a:endCxn id="819" idx="2"/>
          </p:cNvCxnSpPr>
          <p:nvPr/>
        </p:nvCxnSpPr>
        <p:spPr>
          <a:xfrm>
            <a:off x="5568175" y="2298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0" name="Google Shape;830;p51"/>
          <p:cNvCxnSpPr/>
          <p:nvPr/>
        </p:nvCxnSpPr>
        <p:spPr>
          <a:xfrm>
            <a:off x="5568175" y="28693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1" name="Google Shape;831;p51"/>
          <p:cNvCxnSpPr/>
          <p:nvPr/>
        </p:nvCxnSpPr>
        <p:spPr>
          <a:xfrm>
            <a:off x="5568175" y="34417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2" name="Google Shape;832;p51"/>
          <p:cNvCxnSpPr/>
          <p:nvPr/>
        </p:nvCxnSpPr>
        <p:spPr>
          <a:xfrm>
            <a:off x="5568175" y="3975148"/>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3" name="Google Shape;833;p51"/>
          <p:cNvCxnSpPr/>
          <p:nvPr/>
        </p:nvCxnSpPr>
        <p:spPr>
          <a:xfrm>
            <a:off x="5568175" y="4545723"/>
            <a:ext cx="304500" cy="0"/>
          </a:xfrm>
          <a:prstGeom prst="straightConnector1">
            <a:avLst/>
          </a:prstGeom>
          <a:noFill/>
          <a:ln cap="flat" cmpd="sng" w="28575">
            <a:solidFill>
              <a:srgbClr val="FFFFFF"/>
            </a:solidFill>
            <a:prstDash val="solid"/>
            <a:round/>
            <a:headEnd len="med" w="med" type="none"/>
            <a:tailEnd len="med" w="med" type="stealth"/>
          </a:ln>
        </p:spPr>
      </p:cxnSp>
      <p:cxnSp>
        <p:nvCxnSpPr>
          <p:cNvPr id="834" name="Google Shape;834;p51"/>
          <p:cNvCxnSpPr/>
          <p:nvPr/>
        </p:nvCxnSpPr>
        <p:spPr>
          <a:xfrm flipH="1">
            <a:off x="5578375" y="24511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5" name="Google Shape;835;p51"/>
          <p:cNvCxnSpPr/>
          <p:nvPr/>
        </p:nvCxnSpPr>
        <p:spPr>
          <a:xfrm flipH="1">
            <a:off x="5578375" y="29845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6" name="Google Shape;836;p51"/>
          <p:cNvCxnSpPr/>
          <p:nvPr/>
        </p:nvCxnSpPr>
        <p:spPr>
          <a:xfrm flipH="1">
            <a:off x="5578375" y="3594148"/>
            <a:ext cx="370800" cy="311400"/>
          </a:xfrm>
          <a:prstGeom prst="straightConnector1">
            <a:avLst/>
          </a:prstGeom>
          <a:noFill/>
          <a:ln cap="flat" cmpd="sng" w="28575">
            <a:solidFill>
              <a:srgbClr val="FFFFFF"/>
            </a:solidFill>
            <a:prstDash val="solid"/>
            <a:round/>
            <a:headEnd len="med" w="med" type="none"/>
            <a:tailEnd len="med" w="med" type="stealth"/>
          </a:ln>
        </p:spPr>
      </p:cxnSp>
      <p:cxnSp>
        <p:nvCxnSpPr>
          <p:cNvPr id="837" name="Google Shape;837;p51"/>
          <p:cNvCxnSpPr/>
          <p:nvPr/>
        </p:nvCxnSpPr>
        <p:spPr>
          <a:xfrm flipH="1">
            <a:off x="5578375" y="4127548"/>
            <a:ext cx="370800" cy="311400"/>
          </a:xfrm>
          <a:prstGeom prst="straightConnector1">
            <a:avLst/>
          </a:prstGeom>
          <a:noFill/>
          <a:ln cap="flat" cmpd="sng" w="28575">
            <a:solidFill>
              <a:srgbClr val="FFFFFF"/>
            </a:solidFill>
            <a:prstDash val="solid"/>
            <a:round/>
            <a:headEnd len="med" w="med" type="none"/>
            <a:tailEnd len="med" w="med" type="stealth"/>
          </a:ln>
        </p:spPr>
      </p:cxnSp>
      <p:sp>
        <p:nvSpPr>
          <p:cNvPr id="838" name="Google Shape;838;p51"/>
          <p:cNvSpPr txBox="1"/>
          <p:nvPr/>
        </p:nvSpPr>
        <p:spPr>
          <a:xfrm>
            <a:off x="5592125" y="22900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39" name="Google Shape;839;p51"/>
          <p:cNvSpPr txBox="1"/>
          <p:nvPr/>
        </p:nvSpPr>
        <p:spPr>
          <a:xfrm>
            <a:off x="5592125" y="28234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0" name="Google Shape;840;p51"/>
          <p:cNvSpPr txBox="1"/>
          <p:nvPr/>
        </p:nvSpPr>
        <p:spPr>
          <a:xfrm>
            <a:off x="5592125" y="34330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1" name="Google Shape;841;p51"/>
          <p:cNvSpPr txBox="1"/>
          <p:nvPr/>
        </p:nvSpPr>
        <p:spPr>
          <a:xfrm>
            <a:off x="5592125" y="3966450"/>
            <a:ext cx="304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a:t>
            </a:r>
            <a:endParaRPr b="1">
              <a:solidFill>
                <a:srgbClr val="FFFFFF"/>
              </a:solidFill>
            </a:endParaRPr>
          </a:p>
        </p:txBody>
      </p:sp>
      <p:sp>
        <p:nvSpPr>
          <p:cNvPr id="842" name="Google Shape;842;p51"/>
          <p:cNvSpPr txBox="1"/>
          <p:nvPr/>
        </p:nvSpPr>
        <p:spPr>
          <a:xfrm>
            <a:off x="1972200" y="2023925"/>
            <a:ext cx="2438400" cy="26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Random samples</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Parallel models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Prediction is calculated by voting or simple mean</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843" name="Google Shape;843;p51"/>
          <p:cNvSpPr txBox="1"/>
          <p:nvPr/>
        </p:nvSpPr>
        <p:spPr>
          <a:xfrm>
            <a:off x="6239400" y="2023925"/>
            <a:ext cx="2532600" cy="264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Random weighted samples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Serial models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Prediction is calculated by weighting up models with better classification or lower error</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844" name="Google Shape;844;p51"/>
          <p:cNvSpPr txBox="1"/>
          <p:nvPr>
            <p:ph type="title"/>
          </p:nvPr>
        </p:nvSpPr>
        <p:spPr>
          <a:xfrm>
            <a:off x="337150" y="194000"/>
            <a:ext cx="8499300" cy="7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Ensemble Models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189" name="Google Shape;189;p21"/>
          <p:cNvGraphicFramePr/>
          <p:nvPr/>
        </p:nvGraphicFramePr>
        <p:xfrm>
          <a:off x="681200" y="14573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graphicFrame>
        <p:nvGraphicFramePr>
          <p:cNvPr id="190" name="Google Shape;190;p21"/>
          <p:cNvGraphicFramePr/>
          <p:nvPr/>
        </p:nvGraphicFramePr>
        <p:xfrm>
          <a:off x="5424650" y="360995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191" name="Google Shape;191;p21"/>
          <p:cNvSpPr/>
          <p:nvPr/>
        </p:nvSpPr>
        <p:spPr>
          <a:xfrm>
            <a:off x="65573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192" name="Google Shape;192;p21"/>
          <p:cNvCxnSpPr>
            <a:stCxn id="191" idx="2"/>
          </p:cNvCxnSpPr>
          <p:nvPr/>
        </p:nvCxnSpPr>
        <p:spPr>
          <a:xfrm flipH="1">
            <a:off x="65246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193" name="Google Shape;193;p21"/>
          <p:cNvCxnSpPr/>
          <p:nvPr/>
        </p:nvCxnSpPr>
        <p:spPr>
          <a:xfrm>
            <a:off x="71612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194" name="Google Shape;194;p21"/>
          <p:cNvSpPr txBox="1"/>
          <p:nvPr/>
        </p:nvSpPr>
        <p:spPr>
          <a:xfrm>
            <a:off x="62072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195" name="Google Shape;195;p21"/>
          <p:cNvSpPr txBox="1"/>
          <p:nvPr/>
        </p:nvSpPr>
        <p:spPr>
          <a:xfrm>
            <a:off x="77651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196" name="Google Shape;196;p21"/>
          <p:cNvSpPr/>
          <p:nvPr/>
        </p:nvSpPr>
        <p:spPr>
          <a:xfrm>
            <a:off x="5871500" y="2366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197" name="Google Shape;197;p21"/>
          <p:cNvSpPr/>
          <p:nvPr/>
        </p:nvSpPr>
        <p:spPr>
          <a:xfrm>
            <a:off x="7507425" y="2397950"/>
            <a:ext cx="6138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2/7</a:t>
            </a:r>
            <a:endParaRPr b="1"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03" name="Google Shape;203;p22"/>
          <p:cNvGraphicFramePr/>
          <p:nvPr/>
        </p:nvGraphicFramePr>
        <p:xfrm>
          <a:off x="681200" y="14573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04" name="Google Shape;204;p22"/>
          <p:cNvSpPr/>
          <p:nvPr/>
        </p:nvSpPr>
        <p:spPr>
          <a:xfrm>
            <a:off x="5795300" y="11471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05" name="Google Shape;205;p22"/>
          <p:cNvCxnSpPr>
            <a:stCxn id="204" idx="2"/>
          </p:cNvCxnSpPr>
          <p:nvPr/>
        </p:nvCxnSpPr>
        <p:spPr>
          <a:xfrm flipH="1">
            <a:off x="5762600" y="1788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06" name="Google Shape;206;p22"/>
          <p:cNvCxnSpPr/>
          <p:nvPr/>
        </p:nvCxnSpPr>
        <p:spPr>
          <a:xfrm>
            <a:off x="6399200" y="1788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07" name="Google Shape;207;p22"/>
          <p:cNvSpPr txBox="1"/>
          <p:nvPr/>
        </p:nvSpPr>
        <p:spPr>
          <a:xfrm>
            <a:off x="5445250" y="17668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08" name="Google Shape;208;p22"/>
          <p:cNvSpPr txBox="1"/>
          <p:nvPr/>
        </p:nvSpPr>
        <p:spPr>
          <a:xfrm>
            <a:off x="7003100" y="17668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09" name="Google Shape;209;p22"/>
          <p:cNvSpPr/>
          <p:nvPr/>
        </p:nvSpPr>
        <p:spPr>
          <a:xfrm>
            <a:off x="5109500" y="2137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10" name="Google Shape;210;p22"/>
          <p:cNvSpPr/>
          <p:nvPr/>
        </p:nvSpPr>
        <p:spPr>
          <a:xfrm>
            <a:off x="6745425" y="21693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graphicFrame>
        <p:nvGraphicFramePr>
          <p:cNvPr id="211" name="Google Shape;211;p22"/>
          <p:cNvGraphicFramePr/>
          <p:nvPr/>
        </p:nvGraphicFramePr>
        <p:xfrm>
          <a:off x="5019425" y="3801375"/>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bl>
          </a:graphicData>
        </a:graphic>
      </p:graphicFrame>
      <p:cxnSp>
        <p:nvCxnSpPr>
          <p:cNvPr id="212" name="Google Shape;212;p22"/>
          <p:cNvCxnSpPr/>
          <p:nvPr/>
        </p:nvCxnSpPr>
        <p:spPr>
          <a:xfrm flipH="1">
            <a:off x="6372200" y="28553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13" name="Google Shape;213;p22"/>
          <p:cNvCxnSpPr/>
          <p:nvPr/>
        </p:nvCxnSpPr>
        <p:spPr>
          <a:xfrm>
            <a:off x="7008800" y="28554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14" name="Google Shape;214;p22"/>
          <p:cNvSpPr txBox="1"/>
          <p:nvPr/>
        </p:nvSpPr>
        <p:spPr>
          <a:xfrm>
            <a:off x="5707750" y="28336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15" name="Google Shape;215;p22"/>
          <p:cNvSpPr txBox="1"/>
          <p:nvPr/>
        </p:nvSpPr>
        <p:spPr>
          <a:xfrm>
            <a:off x="7384100" y="28336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16" name="Google Shape;216;p22"/>
          <p:cNvSpPr/>
          <p:nvPr/>
        </p:nvSpPr>
        <p:spPr>
          <a:xfrm>
            <a:off x="7471700" y="3280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17" name="Google Shape;217;p22"/>
          <p:cNvSpPr/>
          <p:nvPr/>
        </p:nvSpPr>
        <p:spPr>
          <a:xfrm>
            <a:off x="5969025" y="3236150"/>
            <a:ext cx="7164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2/2</a:t>
            </a:r>
            <a:endParaRPr b="1" sz="2400">
              <a:solidFill>
                <a:srgbClr val="FFFFFF"/>
              </a:solidFill>
            </a:endParaRPr>
          </a:p>
        </p:txBody>
      </p:sp>
      <p:sp>
        <p:nvSpPr>
          <p:cNvPr id="218" name="Google Shape;218;p22"/>
          <p:cNvSpPr/>
          <p:nvPr/>
        </p:nvSpPr>
        <p:spPr>
          <a:xfrm>
            <a:off x="6745425" y="2169350"/>
            <a:ext cx="5460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24" name="Google Shape;224;p23"/>
          <p:cNvGraphicFramePr/>
          <p:nvPr/>
        </p:nvGraphicFramePr>
        <p:xfrm>
          <a:off x="681200" y="14573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solidFill>
                            <a:srgbClr val="FFFFFF"/>
                          </a:solidFill>
                        </a:rPr>
                        <a:t>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3</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4</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7</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8</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9</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10</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11</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solidFill>
                            <a:srgbClr val="FFFFFF"/>
                          </a:solidFill>
                        </a:rPr>
                        <a:t>12</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solidFill>
                            <a:srgbClr val="FFFFFF"/>
                          </a:solidFill>
                        </a:rPr>
                        <a:t>No</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25" name="Google Shape;225;p23"/>
          <p:cNvSpPr/>
          <p:nvPr/>
        </p:nvSpPr>
        <p:spPr>
          <a:xfrm>
            <a:off x="59477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26" name="Google Shape;226;p23"/>
          <p:cNvCxnSpPr>
            <a:stCxn id="225" idx="2"/>
          </p:cNvCxnSpPr>
          <p:nvPr/>
        </p:nvCxnSpPr>
        <p:spPr>
          <a:xfrm flipH="1">
            <a:off x="59150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27" name="Google Shape;227;p23"/>
          <p:cNvCxnSpPr/>
          <p:nvPr/>
        </p:nvCxnSpPr>
        <p:spPr>
          <a:xfrm>
            <a:off x="65516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28" name="Google Shape;228;p23"/>
          <p:cNvSpPr txBox="1"/>
          <p:nvPr/>
        </p:nvSpPr>
        <p:spPr>
          <a:xfrm>
            <a:off x="55976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29" name="Google Shape;229;p23"/>
          <p:cNvSpPr txBox="1"/>
          <p:nvPr/>
        </p:nvSpPr>
        <p:spPr>
          <a:xfrm>
            <a:off x="71555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30" name="Google Shape;230;p23"/>
          <p:cNvSpPr/>
          <p:nvPr/>
        </p:nvSpPr>
        <p:spPr>
          <a:xfrm>
            <a:off x="5261900" y="2366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31" name="Google Shape;231;p23"/>
          <p:cNvSpPr/>
          <p:nvPr/>
        </p:nvSpPr>
        <p:spPr>
          <a:xfrm>
            <a:off x="68978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32" name="Google Shape;232;p23"/>
          <p:cNvCxnSpPr/>
          <p:nvPr/>
        </p:nvCxnSpPr>
        <p:spPr>
          <a:xfrm flipH="1">
            <a:off x="65246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33" name="Google Shape;233;p23"/>
          <p:cNvCxnSpPr/>
          <p:nvPr/>
        </p:nvCxnSpPr>
        <p:spPr>
          <a:xfrm>
            <a:off x="71612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34" name="Google Shape;234;p23"/>
          <p:cNvSpPr txBox="1"/>
          <p:nvPr/>
        </p:nvSpPr>
        <p:spPr>
          <a:xfrm>
            <a:off x="58601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35" name="Google Shape;235;p23"/>
          <p:cNvSpPr txBox="1"/>
          <p:nvPr/>
        </p:nvSpPr>
        <p:spPr>
          <a:xfrm>
            <a:off x="75365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36" name="Google Shape;236;p23"/>
          <p:cNvSpPr/>
          <p:nvPr/>
        </p:nvSpPr>
        <p:spPr>
          <a:xfrm>
            <a:off x="7624100" y="35091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37" name="Google Shape;237;p23"/>
          <p:cNvSpPr/>
          <p:nvPr/>
        </p:nvSpPr>
        <p:spPr>
          <a:xfrm>
            <a:off x="61214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graphicFrame>
        <p:nvGraphicFramePr>
          <p:cNvPr id="238" name="Google Shape;238;p23"/>
          <p:cNvGraphicFramePr/>
          <p:nvPr/>
        </p:nvGraphicFramePr>
        <p:xfrm>
          <a:off x="4908950" y="16803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cxnSp>
        <p:nvCxnSpPr>
          <p:cNvPr id="239" name="Google Shape;239;p23"/>
          <p:cNvCxnSpPr/>
          <p:nvPr/>
        </p:nvCxnSpPr>
        <p:spPr>
          <a:xfrm flipH="1">
            <a:off x="58388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40" name="Google Shape;240;p23"/>
          <p:cNvCxnSpPr/>
          <p:nvPr/>
        </p:nvCxnSpPr>
        <p:spPr>
          <a:xfrm>
            <a:off x="64754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41" name="Google Shape;241;p23"/>
          <p:cNvSpPr txBox="1"/>
          <p:nvPr/>
        </p:nvSpPr>
        <p:spPr>
          <a:xfrm>
            <a:off x="51743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42" name="Google Shape;242;p23"/>
          <p:cNvSpPr txBox="1"/>
          <p:nvPr/>
        </p:nvSpPr>
        <p:spPr>
          <a:xfrm>
            <a:off x="68507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43" name="Google Shape;243;p23"/>
          <p:cNvSpPr/>
          <p:nvPr/>
        </p:nvSpPr>
        <p:spPr>
          <a:xfrm>
            <a:off x="5566700" y="4423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44" name="Google Shape;244;p23"/>
          <p:cNvSpPr/>
          <p:nvPr/>
        </p:nvSpPr>
        <p:spPr>
          <a:xfrm>
            <a:off x="6785900" y="4423500"/>
            <a:ext cx="636600" cy="4131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
        <p:nvSpPr>
          <p:cNvPr id="245" name="Google Shape;245;p23"/>
          <p:cNvSpPr/>
          <p:nvPr/>
        </p:nvSpPr>
        <p:spPr>
          <a:xfrm>
            <a:off x="6121425" y="3464750"/>
            <a:ext cx="716400" cy="337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5"/>
                                        </p:tgtEl>
                                      </p:cBhvr>
                                    </p:animEffect>
                                    <p:set>
                                      <p:cBhvr>
                                        <p:cTn dur="1" fill="hold">
                                          <p:stCondLst>
                                            <p:cond delay="1000"/>
                                          </p:stCondLst>
                                        </p:cTn>
                                        <p:tgtEl>
                                          <p:spTgt spid="2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graphicFrame>
        <p:nvGraphicFramePr>
          <p:cNvPr id="251" name="Google Shape;251;p24"/>
          <p:cNvGraphicFramePr/>
          <p:nvPr/>
        </p:nvGraphicFramePr>
        <p:xfrm>
          <a:off x="681200" y="1152500"/>
          <a:ext cx="3000000" cy="3000000"/>
        </p:xfrm>
        <a:graphic>
          <a:graphicData uri="http://schemas.openxmlformats.org/drawingml/2006/table">
            <a:tbl>
              <a:tblPr>
                <a:noFill/>
                <a:tableStyleId>{96F8F6E1-858D-43C4-A294-B011A6EC9150}</a:tableStyleId>
              </a:tblPr>
              <a:tblGrid>
                <a:gridCol w="257150"/>
                <a:gridCol w="676275"/>
                <a:gridCol w="952500"/>
                <a:gridCol w="571500"/>
                <a:gridCol w="819150"/>
              </a:tblGrid>
              <a:tr h="352425">
                <a:tc>
                  <a:txBody>
                    <a:bodyPr/>
                    <a:lstStyle/>
                    <a:p>
                      <a:pPr indent="0" lvl="0" marL="0" rtl="0" algn="ctr">
                        <a:lnSpc>
                          <a:spcPct val="115000"/>
                        </a:lnSpc>
                        <a:spcBef>
                          <a:spcPts val="0"/>
                        </a:spcBef>
                        <a:spcAft>
                          <a:spcPts val="0"/>
                        </a:spcAft>
                        <a:buNone/>
                      </a:pPr>
                      <a:r>
                        <a:rPr b="1" lang="en" sz="1000">
                          <a:solidFill>
                            <a:srgbClr val="FFFFFF"/>
                          </a:solidFill>
                        </a:rPr>
                        <a:t>ID</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Weight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Blood pressure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Smoke</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Heart Attack</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7</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11</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r h="200025">
                <a:tc>
                  <a:txBody>
                    <a:bodyPr/>
                    <a:lstStyle/>
                    <a:p>
                      <a:pPr indent="0" lvl="0" marL="0" rtl="0" algn="ctr">
                        <a:lnSpc>
                          <a:spcPct val="115000"/>
                        </a:lnSpc>
                        <a:spcBef>
                          <a:spcPts val="0"/>
                        </a:spcBef>
                        <a:spcAft>
                          <a:spcPts val="0"/>
                        </a:spcAft>
                        <a:buNone/>
                      </a:pPr>
                      <a:r>
                        <a:rPr b="1" lang="en" sz="1000"/>
                        <a:t>13</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r h="200025">
                <a:tc>
                  <a:txBody>
                    <a:bodyPr/>
                    <a:lstStyle/>
                    <a:p>
                      <a:pPr indent="0" lvl="0" marL="0" rtl="0" algn="ctr">
                        <a:lnSpc>
                          <a:spcPct val="115000"/>
                        </a:lnSpc>
                        <a:spcBef>
                          <a:spcPts val="0"/>
                        </a:spcBef>
                        <a:spcAft>
                          <a:spcPts val="0"/>
                        </a:spcAft>
                        <a:buNone/>
                      </a:pPr>
                      <a:r>
                        <a:rPr b="1" lang="en" sz="1000"/>
                        <a:t>14</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1000"/>
                        <a:t>No</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93C47D"/>
                    </a:solidFill>
                  </a:tcPr>
                </a:tc>
              </a:tr>
            </a:tbl>
          </a:graphicData>
        </a:graphic>
      </p:graphicFrame>
      <p:sp>
        <p:nvSpPr>
          <p:cNvPr id="252" name="Google Shape;252;p24"/>
          <p:cNvSpPr/>
          <p:nvPr/>
        </p:nvSpPr>
        <p:spPr>
          <a:xfrm>
            <a:off x="59477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53" name="Google Shape;253;p24"/>
          <p:cNvCxnSpPr>
            <a:stCxn id="252" idx="2"/>
          </p:cNvCxnSpPr>
          <p:nvPr/>
        </p:nvCxnSpPr>
        <p:spPr>
          <a:xfrm flipH="1">
            <a:off x="59150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54" name="Google Shape;254;p24"/>
          <p:cNvCxnSpPr/>
          <p:nvPr/>
        </p:nvCxnSpPr>
        <p:spPr>
          <a:xfrm>
            <a:off x="65516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55" name="Google Shape;255;p24"/>
          <p:cNvSpPr txBox="1"/>
          <p:nvPr/>
        </p:nvSpPr>
        <p:spPr>
          <a:xfrm>
            <a:off x="55976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56" name="Google Shape;256;p24"/>
          <p:cNvSpPr txBox="1"/>
          <p:nvPr/>
        </p:nvSpPr>
        <p:spPr>
          <a:xfrm>
            <a:off x="71555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57" name="Google Shape;257;p24"/>
          <p:cNvSpPr/>
          <p:nvPr/>
        </p:nvSpPr>
        <p:spPr>
          <a:xfrm>
            <a:off x="5261900" y="23661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58" name="Google Shape;258;p24"/>
          <p:cNvSpPr/>
          <p:nvPr/>
        </p:nvSpPr>
        <p:spPr>
          <a:xfrm>
            <a:off x="68978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59" name="Google Shape;259;p24"/>
          <p:cNvCxnSpPr/>
          <p:nvPr/>
        </p:nvCxnSpPr>
        <p:spPr>
          <a:xfrm flipH="1">
            <a:off x="65246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60" name="Google Shape;260;p24"/>
          <p:cNvCxnSpPr/>
          <p:nvPr/>
        </p:nvCxnSpPr>
        <p:spPr>
          <a:xfrm>
            <a:off x="71612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61" name="Google Shape;261;p24"/>
          <p:cNvSpPr txBox="1"/>
          <p:nvPr/>
        </p:nvSpPr>
        <p:spPr>
          <a:xfrm>
            <a:off x="58601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62" name="Google Shape;262;p24"/>
          <p:cNvSpPr txBox="1"/>
          <p:nvPr/>
        </p:nvSpPr>
        <p:spPr>
          <a:xfrm>
            <a:off x="75365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63" name="Google Shape;263;p24"/>
          <p:cNvSpPr/>
          <p:nvPr/>
        </p:nvSpPr>
        <p:spPr>
          <a:xfrm>
            <a:off x="76241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64" name="Google Shape;264;p24"/>
          <p:cNvSpPr/>
          <p:nvPr/>
        </p:nvSpPr>
        <p:spPr>
          <a:xfrm>
            <a:off x="61214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265" name="Google Shape;265;p24"/>
          <p:cNvCxnSpPr/>
          <p:nvPr/>
        </p:nvCxnSpPr>
        <p:spPr>
          <a:xfrm flipH="1">
            <a:off x="58388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66" name="Google Shape;266;p24"/>
          <p:cNvCxnSpPr/>
          <p:nvPr/>
        </p:nvCxnSpPr>
        <p:spPr>
          <a:xfrm>
            <a:off x="64754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67" name="Google Shape;267;p24"/>
          <p:cNvSpPr txBox="1"/>
          <p:nvPr/>
        </p:nvSpPr>
        <p:spPr>
          <a:xfrm>
            <a:off x="51743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68" name="Google Shape;268;p24"/>
          <p:cNvSpPr txBox="1"/>
          <p:nvPr/>
        </p:nvSpPr>
        <p:spPr>
          <a:xfrm>
            <a:off x="68507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69" name="Google Shape;269;p24"/>
          <p:cNvSpPr/>
          <p:nvPr/>
        </p:nvSpPr>
        <p:spPr>
          <a:xfrm>
            <a:off x="5566700" y="44235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70" name="Google Shape;270;p24"/>
          <p:cNvSpPr/>
          <p:nvPr/>
        </p:nvSpPr>
        <p:spPr>
          <a:xfrm>
            <a:off x="67859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graphicFrame>
        <p:nvGraphicFramePr>
          <p:cNvPr id="271" name="Google Shape;271;p24"/>
          <p:cNvGraphicFramePr/>
          <p:nvPr/>
        </p:nvGraphicFramePr>
        <p:xfrm>
          <a:off x="666900" y="4531800"/>
          <a:ext cx="3000000" cy="3000000"/>
        </p:xfrm>
        <a:graphic>
          <a:graphicData uri="http://schemas.openxmlformats.org/drawingml/2006/table">
            <a:tbl>
              <a:tblPr>
                <a:noFill/>
                <a:tableStyleId>{96F8F6E1-858D-43C4-A294-B011A6EC9150}</a:tableStyleId>
              </a:tblPr>
              <a:tblGrid>
                <a:gridCol w="285750"/>
                <a:gridCol w="676275"/>
                <a:gridCol w="952500"/>
                <a:gridCol w="571500"/>
                <a:gridCol w="819150"/>
              </a:tblGrid>
              <a:tr h="200025">
                <a:tc>
                  <a:txBody>
                    <a:bodyPr/>
                    <a:lstStyle/>
                    <a:p>
                      <a:pPr indent="0" lvl="0" marL="0" rtl="0" algn="l">
                        <a:lnSpc>
                          <a:spcPct val="115000"/>
                        </a:lnSpc>
                        <a:spcBef>
                          <a:spcPts val="0"/>
                        </a:spcBef>
                        <a:spcAft>
                          <a:spcPts val="0"/>
                        </a:spcAft>
                        <a:buNone/>
                      </a:pPr>
                      <a:r>
                        <a:rPr b="1" lang="en" sz="1000">
                          <a:solidFill>
                            <a:srgbClr val="FFFFFF"/>
                          </a:solidFill>
                        </a:rPr>
                        <a:t>15</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Normal</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High</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Yes</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FFFF"/>
                          </a:solidFill>
                        </a:rPr>
                        <a:t>?</a:t>
                      </a:r>
                      <a:endParaRPr b="1" sz="1000">
                        <a:solidFill>
                          <a:srgbClr val="FFFFFF"/>
                        </a:solidFill>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graphicFrame>
        <p:nvGraphicFramePr>
          <p:cNvPr id="272" name="Google Shape;272;p24"/>
          <p:cNvGraphicFramePr/>
          <p:nvPr/>
        </p:nvGraphicFramePr>
        <p:xfrm>
          <a:off x="666900" y="4531800"/>
          <a:ext cx="3000000" cy="3000000"/>
        </p:xfrm>
        <a:graphic>
          <a:graphicData uri="http://schemas.openxmlformats.org/drawingml/2006/table">
            <a:tbl>
              <a:tblPr>
                <a:noFill/>
                <a:tableStyleId>{96F8F6E1-858D-43C4-A294-B011A6EC9150}</a:tableStyleId>
              </a:tblPr>
              <a:tblGrid>
                <a:gridCol w="285750"/>
                <a:gridCol w="676275"/>
                <a:gridCol w="952500"/>
                <a:gridCol w="571500"/>
                <a:gridCol w="819150"/>
              </a:tblGrid>
              <a:tr h="200025">
                <a:tc>
                  <a:txBody>
                    <a:bodyPr/>
                    <a:lstStyle/>
                    <a:p>
                      <a:pPr indent="0" lvl="0" marL="0" rtl="0" algn="l">
                        <a:lnSpc>
                          <a:spcPct val="115000"/>
                        </a:lnSpc>
                        <a:spcBef>
                          <a:spcPts val="0"/>
                        </a:spcBef>
                        <a:spcAft>
                          <a:spcPts val="0"/>
                        </a:spcAft>
                        <a:buNone/>
                      </a:pPr>
                      <a:r>
                        <a:rPr b="1" lang="en" sz="1000"/>
                        <a:t>15</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Normal</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High</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b="1" lang="en" sz="1000"/>
                        <a:t>Yes</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E06666"/>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278" name="Google Shape;278;p25"/>
          <p:cNvSpPr txBox="1"/>
          <p:nvPr/>
        </p:nvSpPr>
        <p:spPr>
          <a:xfrm>
            <a:off x="544175" y="1973750"/>
            <a:ext cx="4761300" cy="21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Divide &amp; Conquer</a:t>
            </a:r>
            <a:r>
              <a:rPr b="1" lang="en" sz="2400">
                <a:solidFill>
                  <a:srgbClr val="FFFFFF"/>
                </a:solidFill>
              </a:rPr>
              <a:t> algorithm</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Split into subset</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Are they pure (all 0 or 1)</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If yes: Stop</a:t>
            </a:r>
            <a:endParaRPr b="1" sz="2400">
              <a:solidFill>
                <a:srgbClr val="FFFFFF"/>
              </a:solidFill>
            </a:endParaRPr>
          </a:p>
          <a:p>
            <a:pPr indent="-381000" lvl="0" marL="914400" rtl="0" algn="l">
              <a:spcBef>
                <a:spcPts val="0"/>
              </a:spcBef>
              <a:spcAft>
                <a:spcPts val="0"/>
              </a:spcAft>
              <a:buClr>
                <a:srgbClr val="FFFFFF"/>
              </a:buClr>
              <a:buSzPts val="2400"/>
              <a:buAutoNum type="arabicPeriod"/>
            </a:pPr>
            <a:r>
              <a:rPr b="1" lang="en" sz="2400">
                <a:solidFill>
                  <a:srgbClr val="FFFFFF"/>
                </a:solidFill>
              </a:rPr>
              <a:t>If Not: Goto 1</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
        <p:nvSpPr>
          <p:cNvPr id="279" name="Google Shape;279;p25"/>
          <p:cNvSpPr/>
          <p:nvPr/>
        </p:nvSpPr>
        <p:spPr>
          <a:xfrm>
            <a:off x="61763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280" name="Google Shape;280;p25"/>
          <p:cNvCxnSpPr>
            <a:stCxn id="279" idx="2"/>
          </p:cNvCxnSpPr>
          <p:nvPr/>
        </p:nvCxnSpPr>
        <p:spPr>
          <a:xfrm flipH="1">
            <a:off x="61436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81" name="Google Shape;281;p25"/>
          <p:cNvCxnSpPr/>
          <p:nvPr/>
        </p:nvCxnSpPr>
        <p:spPr>
          <a:xfrm>
            <a:off x="67802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82" name="Google Shape;282;p25"/>
          <p:cNvSpPr txBox="1"/>
          <p:nvPr/>
        </p:nvSpPr>
        <p:spPr>
          <a:xfrm>
            <a:off x="58262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283" name="Google Shape;283;p25"/>
          <p:cNvSpPr txBox="1"/>
          <p:nvPr/>
        </p:nvSpPr>
        <p:spPr>
          <a:xfrm>
            <a:off x="73841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284" name="Google Shape;284;p25"/>
          <p:cNvSpPr/>
          <p:nvPr/>
        </p:nvSpPr>
        <p:spPr>
          <a:xfrm>
            <a:off x="5490500" y="23661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285" name="Google Shape;285;p25"/>
          <p:cNvSpPr/>
          <p:nvPr/>
        </p:nvSpPr>
        <p:spPr>
          <a:xfrm>
            <a:off x="71264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286" name="Google Shape;286;p25"/>
          <p:cNvCxnSpPr/>
          <p:nvPr/>
        </p:nvCxnSpPr>
        <p:spPr>
          <a:xfrm flipH="1">
            <a:off x="67532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87" name="Google Shape;287;p25"/>
          <p:cNvCxnSpPr/>
          <p:nvPr/>
        </p:nvCxnSpPr>
        <p:spPr>
          <a:xfrm>
            <a:off x="73898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88" name="Google Shape;288;p25"/>
          <p:cNvSpPr txBox="1"/>
          <p:nvPr/>
        </p:nvSpPr>
        <p:spPr>
          <a:xfrm>
            <a:off x="60887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89" name="Google Shape;289;p25"/>
          <p:cNvSpPr txBox="1"/>
          <p:nvPr/>
        </p:nvSpPr>
        <p:spPr>
          <a:xfrm>
            <a:off x="77651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90" name="Google Shape;290;p25"/>
          <p:cNvSpPr/>
          <p:nvPr/>
        </p:nvSpPr>
        <p:spPr>
          <a:xfrm>
            <a:off x="78527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291" name="Google Shape;291;p25"/>
          <p:cNvSpPr/>
          <p:nvPr/>
        </p:nvSpPr>
        <p:spPr>
          <a:xfrm>
            <a:off x="63500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292" name="Google Shape;292;p25"/>
          <p:cNvCxnSpPr/>
          <p:nvPr/>
        </p:nvCxnSpPr>
        <p:spPr>
          <a:xfrm flipH="1">
            <a:off x="60674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293" name="Google Shape;293;p25"/>
          <p:cNvCxnSpPr/>
          <p:nvPr/>
        </p:nvCxnSpPr>
        <p:spPr>
          <a:xfrm>
            <a:off x="67040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294" name="Google Shape;294;p25"/>
          <p:cNvSpPr txBox="1"/>
          <p:nvPr/>
        </p:nvSpPr>
        <p:spPr>
          <a:xfrm>
            <a:off x="54029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295" name="Google Shape;295;p25"/>
          <p:cNvSpPr txBox="1"/>
          <p:nvPr/>
        </p:nvSpPr>
        <p:spPr>
          <a:xfrm>
            <a:off x="70793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296" name="Google Shape;296;p25"/>
          <p:cNvSpPr/>
          <p:nvPr/>
        </p:nvSpPr>
        <p:spPr>
          <a:xfrm>
            <a:off x="5795300" y="4423500"/>
            <a:ext cx="636600" cy="413100"/>
          </a:xfrm>
          <a:prstGeom prst="rect">
            <a:avLst/>
          </a:prstGeom>
          <a:solidFill>
            <a:srgbClr val="B6D7A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297" name="Google Shape;297;p25"/>
          <p:cNvSpPr/>
          <p:nvPr/>
        </p:nvSpPr>
        <p:spPr>
          <a:xfrm>
            <a:off x="70145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301350" y="263800"/>
            <a:ext cx="85413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Decision Trees</a:t>
            </a:r>
            <a:endParaRPr b="1"/>
          </a:p>
        </p:txBody>
      </p:sp>
      <p:sp>
        <p:nvSpPr>
          <p:cNvPr id="303" name="Google Shape;303;p26"/>
          <p:cNvSpPr/>
          <p:nvPr/>
        </p:nvSpPr>
        <p:spPr>
          <a:xfrm>
            <a:off x="6404900" y="1375750"/>
            <a:ext cx="12078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7/7</a:t>
            </a:r>
            <a:endParaRPr b="1" sz="2000">
              <a:solidFill>
                <a:srgbClr val="FFFFFF"/>
              </a:solidFill>
            </a:endParaRPr>
          </a:p>
          <a:p>
            <a:pPr indent="0" lvl="0" marL="0" rtl="0" algn="ctr">
              <a:spcBef>
                <a:spcPts val="0"/>
              </a:spcBef>
              <a:spcAft>
                <a:spcPts val="0"/>
              </a:spcAft>
              <a:buNone/>
            </a:pPr>
            <a:r>
              <a:rPr b="1" lang="en" sz="2000">
                <a:solidFill>
                  <a:srgbClr val="FFFFFF"/>
                </a:solidFill>
              </a:rPr>
              <a:t>Smoke</a:t>
            </a:r>
            <a:endParaRPr b="1" sz="2000">
              <a:solidFill>
                <a:srgbClr val="FFFFFF"/>
              </a:solidFill>
            </a:endParaRPr>
          </a:p>
        </p:txBody>
      </p:sp>
      <p:cxnSp>
        <p:nvCxnSpPr>
          <p:cNvPr id="304" name="Google Shape;304;p26"/>
          <p:cNvCxnSpPr>
            <a:stCxn id="303" idx="2"/>
          </p:cNvCxnSpPr>
          <p:nvPr/>
        </p:nvCxnSpPr>
        <p:spPr>
          <a:xfrm flipH="1">
            <a:off x="6372200" y="20171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05" name="Google Shape;305;p26"/>
          <p:cNvCxnSpPr/>
          <p:nvPr/>
        </p:nvCxnSpPr>
        <p:spPr>
          <a:xfrm>
            <a:off x="7008800" y="20172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06" name="Google Shape;306;p26"/>
          <p:cNvSpPr txBox="1"/>
          <p:nvPr/>
        </p:nvSpPr>
        <p:spPr>
          <a:xfrm>
            <a:off x="605485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a:t>
            </a:r>
            <a:endParaRPr b="1">
              <a:solidFill>
                <a:srgbClr val="FFFFFF"/>
              </a:solidFill>
            </a:endParaRPr>
          </a:p>
        </p:txBody>
      </p:sp>
      <p:sp>
        <p:nvSpPr>
          <p:cNvPr id="307" name="Google Shape;307;p26"/>
          <p:cNvSpPr txBox="1"/>
          <p:nvPr/>
        </p:nvSpPr>
        <p:spPr>
          <a:xfrm>
            <a:off x="7612700" y="1995450"/>
            <a:ext cx="546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Yes</a:t>
            </a:r>
            <a:endParaRPr b="1">
              <a:solidFill>
                <a:srgbClr val="FFFFFF"/>
              </a:solidFill>
            </a:endParaRPr>
          </a:p>
        </p:txBody>
      </p:sp>
      <p:sp>
        <p:nvSpPr>
          <p:cNvPr id="308" name="Google Shape;308;p26"/>
          <p:cNvSpPr/>
          <p:nvPr/>
        </p:nvSpPr>
        <p:spPr>
          <a:xfrm>
            <a:off x="5719100" y="2366100"/>
            <a:ext cx="636600" cy="413100"/>
          </a:xfrm>
          <a:prstGeom prst="rect">
            <a:avLst/>
          </a:prstGeom>
          <a:solidFill>
            <a:srgbClr val="93C47D"/>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5/0</a:t>
            </a:r>
            <a:endParaRPr b="1" sz="2400">
              <a:solidFill>
                <a:srgbClr val="FFFFFF"/>
              </a:solidFill>
            </a:endParaRPr>
          </a:p>
        </p:txBody>
      </p:sp>
      <p:sp>
        <p:nvSpPr>
          <p:cNvPr id="309" name="Google Shape;309;p26"/>
          <p:cNvSpPr/>
          <p:nvPr/>
        </p:nvSpPr>
        <p:spPr>
          <a:xfrm>
            <a:off x="7355025" y="2397950"/>
            <a:ext cx="5460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2/7</a:t>
            </a:r>
            <a:endParaRPr b="1" sz="1800">
              <a:solidFill>
                <a:srgbClr val="FFFFFF"/>
              </a:solidFill>
            </a:endParaRPr>
          </a:p>
          <a:p>
            <a:pPr indent="0" lvl="0" marL="0" rtl="0" algn="l">
              <a:spcBef>
                <a:spcPts val="0"/>
              </a:spcBef>
              <a:spcAft>
                <a:spcPts val="0"/>
              </a:spcAft>
              <a:buNone/>
            </a:pPr>
            <a:r>
              <a:rPr b="1" lang="en" sz="1800">
                <a:solidFill>
                  <a:srgbClr val="FFFFFF"/>
                </a:solidFill>
              </a:rPr>
              <a:t>BP</a:t>
            </a:r>
            <a:endParaRPr b="1" sz="1800">
              <a:solidFill>
                <a:srgbClr val="FFFFFF"/>
              </a:solidFill>
            </a:endParaRPr>
          </a:p>
        </p:txBody>
      </p:sp>
      <p:cxnSp>
        <p:nvCxnSpPr>
          <p:cNvPr id="310" name="Google Shape;310;p26"/>
          <p:cNvCxnSpPr/>
          <p:nvPr/>
        </p:nvCxnSpPr>
        <p:spPr>
          <a:xfrm flipH="1">
            <a:off x="6981800" y="30839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11" name="Google Shape;311;p26"/>
          <p:cNvCxnSpPr/>
          <p:nvPr/>
        </p:nvCxnSpPr>
        <p:spPr>
          <a:xfrm>
            <a:off x="7618400" y="30840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12" name="Google Shape;312;p26"/>
          <p:cNvSpPr txBox="1"/>
          <p:nvPr/>
        </p:nvSpPr>
        <p:spPr>
          <a:xfrm>
            <a:off x="6317350" y="30622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13" name="Google Shape;313;p26"/>
          <p:cNvSpPr txBox="1"/>
          <p:nvPr/>
        </p:nvSpPr>
        <p:spPr>
          <a:xfrm>
            <a:off x="7993700" y="30622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14" name="Google Shape;314;p26"/>
          <p:cNvSpPr/>
          <p:nvPr/>
        </p:nvSpPr>
        <p:spPr>
          <a:xfrm>
            <a:off x="8081300" y="35091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0/5</a:t>
            </a:r>
            <a:endParaRPr b="1" sz="2400">
              <a:solidFill>
                <a:srgbClr val="FFFFFF"/>
              </a:solidFill>
            </a:endParaRPr>
          </a:p>
        </p:txBody>
      </p:sp>
      <p:sp>
        <p:nvSpPr>
          <p:cNvPr id="315" name="Google Shape;315;p26"/>
          <p:cNvSpPr/>
          <p:nvPr/>
        </p:nvSpPr>
        <p:spPr>
          <a:xfrm>
            <a:off x="6578625" y="3464750"/>
            <a:ext cx="716400" cy="641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 2/2</a:t>
            </a:r>
            <a:endParaRPr b="1" sz="1800">
              <a:solidFill>
                <a:srgbClr val="FFFFFF"/>
              </a:solidFill>
            </a:endParaRPr>
          </a:p>
          <a:p>
            <a:pPr indent="0" lvl="0" marL="0" rtl="0" algn="l">
              <a:spcBef>
                <a:spcPts val="0"/>
              </a:spcBef>
              <a:spcAft>
                <a:spcPts val="0"/>
              </a:spcAft>
              <a:buNone/>
            </a:pPr>
            <a:r>
              <a:rPr b="1" lang="en" sz="1800">
                <a:solidFill>
                  <a:srgbClr val="FFFFFF"/>
                </a:solidFill>
              </a:rPr>
              <a:t>Wgt</a:t>
            </a:r>
            <a:endParaRPr b="1" sz="1800">
              <a:solidFill>
                <a:srgbClr val="FFFFFF"/>
              </a:solidFill>
            </a:endParaRPr>
          </a:p>
        </p:txBody>
      </p:sp>
      <p:cxnSp>
        <p:nvCxnSpPr>
          <p:cNvPr id="316" name="Google Shape;316;p26"/>
          <p:cNvCxnSpPr/>
          <p:nvPr/>
        </p:nvCxnSpPr>
        <p:spPr>
          <a:xfrm flipH="1">
            <a:off x="6296000" y="4074550"/>
            <a:ext cx="636600" cy="337200"/>
          </a:xfrm>
          <a:prstGeom prst="straightConnector1">
            <a:avLst/>
          </a:prstGeom>
          <a:noFill/>
          <a:ln cap="flat" cmpd="sng" w="19050">
            <a:solidFill>
              <a:srgbClr val="FFFFFF"/>
            </a:solidFill>
            <a:prstDash val="solid"/>
            <a:round/>
            <a:headEnd len="med" w="med" type="none"/>
            <a:tailEnd len="med" w="med" type="triangle"/>
          </a:ln>
        </p:spPr>
      </p:cxnSp>
      <p:cxnSp>
        <p:nvCxnSpPr>
          <p:cNvPr id="317" name="Google Shape;317;p26"/>
          <p:cNvCxnSpPr/>
          <p:nvPr/>
        </p:nvCxnSpPr>
        <p:spPr>
          <a:xfrm>
            <a:off x="6932600" y="4074600"/>
            <a:ext cx="613800" cy="380700"/>
          </a:xfrm>
          <a:prstGeom prst="straightConnector1">
            <a:avLst/>
          </a:prstGeom>
          <a:noFill/>
          <a:ln cap="flat" cmpd="sng" w="19050">
            <a:solidFill>
              <a:srgbClr val="FFFFFF"/>
            </a:solidFill>
            <a:prstDash val="solid"/>
            <a:round/>
            <a:headEnd len="med" w="med" type="none"/>
            <a:tailEnd len="med" w="med" type="triangle"/>
          </a:ln>
        </p:spPr>
      </p:cxnSp>
      <p:sp>
        <p:nvSpPr>
          <p:cNvPr id="318" name="Google Shape;318;p26"/>
          <p:cNvSpPr txBox="1"/>
          <p:nvPr/>
        </p:nvSpPr>
        <p:spPr>
          <a:xfrm>
            <a:off x="239375" y="1288525"/>
            <a:ext cx="5506800" cy="363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b="1" lang="en" sz="2200">
                <a:solidFill>
                  <a:srgbClr val="FFFF00"/>
                </a:solidFill>
              </a:rPr>
              <a:t>Root Node</a:t>
            </a:r>
            <a:r>
              <a:rPr b="1" lang="en" sz="2200">
                <a:solidFill>
                  <a:srgbClr val="FFFFFF"/>
                </a:solidFill>
              </a:rPr>
              <a:t>: Contains the whole dataset</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Branch Node</a:t>
            </a:r>
            <a:r>
              <a:rPr b="1" lang="en" sz="2200">
                <a:solidFill>
                  <a:srgbClr val="FFFFFF"/>
                </a:solidFill>
              </a:rPr>
              <a:t>: a division that is not ending the three</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Leaf Node</a:t>
            </a:r>
            <a:r>
              <a:rPr b="1" lang="en" sz="2200">
                <a:solidFill>
                  <a:srgbClr val="FFFFFF"/>
                </a:solidFill>
              </a:rPr>
              <a:t>: a division that has the highest probability of 1 or 0</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Parent Node</a:t>
            </a:r>
            <a:r>
              <a:rPr b="1" lang="en" sz="2200">
                <a:solidFill>
                  <a:srgbClr val="FFFFFF"/>
                </a:solidFill>
              </a:rPr>
              <a:t>: is the node from which we divide into branches or leafs</a:t>
            </a:r>
            <a:endParaRPr b="1" sz="2200">
              <a:solidFill>
                <a:srgbClr val="FFFFFF"/>
              </a:solidFill>
            </a:endParaRPr>
          </a:p>
          <a:p>
            <a:pPr indent="-368300" lvl="0" marL="457200" rtl="0" algn="l">
              <a:spcBef>
                <a:spcPts val="0"/>
              </a:spcBef>
              <a:spcAft>
                <a:spcPts val="0"/>
              </a:spcAft>
              <a:buClr>
                <a:srgbClr val="FFFFFF"/>
              </a:buClr>
              <a:buSzPts val="2200"/>
              <a:buChar char="●"/>
            </a:pPr>
            <a:r>
              <a:rPr b="1" lang="en" sz="2200">
                <a:solidFill>
                  <a:srgbClr val="FFFF00"/>
                </a:solidFill>
              </a:rPr>
              <a:t>Child Node</a:t>
            </a:r>
            <a:r>
              <a:rPr b="1" lang="en" sz="2200">
                <a:solidFill>
                  <a:srgbClr val="FFFFFF"/>
                </a:solidFill>
              </a:rPr>
              <a:t>: is the resulting node of splitting a parent node</a:t>
            </a:r>
            <a:endParaRPr b="1" sz="2200">
              <a:solidFill>
                <a:srgbClr val="FFFFFF"/>
              </a:solidFill>
            </a:endParaRPr>
          </a:p>
        </p:txBody>
      </p:sp>
      <p:sp>
        <p:nvSpPr>
          <p:cNvPr id="319" name="Google Shape;319;p26"/>
          <p:cNvSpPr txBox="1"/>
          <p:nvPr/>
        </p:nvSpPr>
        <p:spPr>
          <a:xfrm>
            <a:off x="5631550" y="4052850"/>
            <a:ext cx="893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Normal</a:t>
            </a:r>
            <a:endParaRPr b="1">
              <a:solidFill>
                <a:srgbClr val="FFFFFF"/>
              </a:solidFill>
            </a:endParaRPr>
          </a:p>
        </p:txBody>
      </p:sp>
      <p:sp>
        <p:nvSpPr>
          <p:cNvPr id="320" name="Google Shape;320;p26"/>
          <p:cNvSpPr txBox="1"/>
          <p:nvPr/>
        </p:nvSpPr>
        <p:spPr>
          <a:xfrm>
            <a:off x="7307900" y="4052850"/>
            <a:ext cx="7164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High</a:t>
            </a:r>
            <a:endParaRPr b="1">
              <a:solidFill>
                <a:srgbClr val="FFFFFF"/>
              </a:solidFill>
            </a:endParaRPr>
          </a:p>
        </p:txBody>
      </p:sp>
      <p:sp>
        <p:nvSpPr>
          <p:cNvPr id="321" name="Google Shape;321;p26"/>
          <p:cNvSpPr/>
          <p:nvPr/>
        </p:nvSpPr>
        <p:spPr>
          <a:xfrm>
            <a:off x="6023900" y="4423500"/>
            <a:ext cx="636600" cy="413100"/>
          </a:xfrm>
          <a:prstGeom prst="rect">
            <a:avLst/>
          </a:prstGeom>
          <a:solidFill>
            <a:srgbClr val="93C47D"/>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2/0</a:t>
            </a:r>
            <a:endParaRPr b="1" sz="2400">
              <a:solidFill>
                <a:srgbClr val="FFFFFF"/>
              </a:solidFill>
            </a:endParaRPr>
          </a:p>
        </p:txBody>
      </p:sp>
      <p:sp>
        <p:nvSpPr>
          <p:cNvPr id="322" name="Google Shape;322;p26"/>
          <p:cNvSpPr/>
          <p:nvPr/>
        </p:nvSpPr>
        <p:spPr>
          <a:xfrm>
            <a:off x="7243100" y="4423500"/>
            <a:ext cx="636600" cy="413100"/>
          </a:xfrm>
          <a:prstGeom prst="rect">
            <a:avLst/>
          </a:prstGeom>
          <a:solidFill>
            <a:srgbClr val="EA999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0/2</a:t>
            </a:r>
            <a:endParaRPr b="1" sz="2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ataScienc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